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86" r:id="rId3"/>
    <p:sldId id="336" r:id="rId4"/>
    <p:sldId id="257" r:id="rId5"/>
    <p:sldId id="270" r:id="rId6"/>
    <p:sldId id="263" r:id="rId7"/>
    <p:sldId id="264" r:id="rId8"/>
    <p:sldId id="269" r:id="rId9"/>
    <p:sldId id="302" r:id="rId10"/>
    <p:sldId id="280" r:id="rId11"/>
    <p:sldId id="281" r:id="rId12"/>
    <p:sldId id="282" r:id="rId13"/>
    <p:sldId id="274" r:id="rId14"/>
    <p:sldId id="276" r:id="rId15"/>
    <p:sldId id="278" r:id="rId16"/>
    <p:sldId id="279" r:id="rId17"/>
    <p:sldId id="260" r:id="rId18"/>
    <p:sldId id="287" r:id="rId19"/>
    <p:sldId id="337" r:id="rId20"/>
    <p:sldId id="338" r:id="rId21"/>
    <p:sldId id="289" r:id="rId22"/>
    <p:sldId id="299" r:id="rId23"/>
    <p:sldId id="294" r:id="rId24"/>
    <p:sldId id="295" r:id="rId25"/>
    <p:sldId id="296" r:id="rId26"/>
    <p:sldId id="293" r:id="rId27"/>
    <p:sldId id="339" r:id="rId28"/>
    <p:sldId id="266" r:id="rId29"/>
    <p:sldId id="315" r:id="rId30"/>
    <p:sldId id="318" r:id="rId31"/>
    <p:sldId id="312" r:id="rId32"/>
    <p:sldId id="313" r:id="rId33"/>
    <p:sldId id="311" r:id="rId34"/>
    <p:sldId id="310" r:id="rId35"/>
    <p:sldId id="307" r:id="rId36"/>
    <p:sldId id="308" r:id="rId37"/>
    <p:sldId id="268" r:id="rId38"/>
    <p:sldId id="300" r:id="rId39"/>
    <p:sldId id="290" r:id="rId40"/>
    <p:sldId id="316" r:id="rId41"/>
    <p:sldId id="297" r:id="rId42"/>
    <p:sldId id="309" r:id="rId43"/>
    <p:sldId id="317" r:id="rId44"/>
    <p:sldId id="320" r:id="rId45"/>
    <p:sldId id="321" r:id="rId46"/>
    <p:sldId id="319" r:id="rId47"/>
    <p:sldId id="323" r:id="rId48"/>
    <p:sldId id="324" r:id="rId49"/>
    <p:sldId id="325" r:id="rId50"/>
    <p:sldId id="326" r:id="rId51"/>
    <p:sldId id="327" r:id="rId52"/>
    <p:sldId id="328" r:id="rId53"/>
    <p:sldId id="331" r:id="rId54"/>
    <p:sldId id="332" r:id="rId55"/>
    <p:sldId id="333" r:id="rId56"/>
    <p:sldId id="334" r:id="rId57"/>
    <p:sldId id="335" r:id="rId58"/>
    <p:sldId id="32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82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580A9805-E0B0-43BA-847D-F6C74FE1D0CB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685218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8685218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7661D87-BD0A-4FAE-922C-63B08A156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112" indent="-2285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7AAACB1-9BB9-46A4-BF07-50C215FC9576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1000"/>
              <a:t>24100 ADH</a:t>
            </a:r>
          </a:p>
        </p:txBody>
      </p:sp>
    </p:spTree>
    <p:extLst>
      <p:ext uri="{BB962C8B-B14F-4D97-AF65-F5344CB8AC3E}">
        <p14:creationId xmlns:p14="http://schemas.microsoft.com/office/powerpoint/2010/main" val="30088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0E4CF-4C2B-4DD9-96DB-03E93E8B8D0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8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2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74319-8018-4497-83CF-648FB95F8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35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D91B3-0A0C-4FD6-9A2C-154C29B5D2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53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FC0E6-E6B5-4E52-B295-594D7F661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4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0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7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5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6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7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2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13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3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F3F2-6E2E-43C3-BDBE-4A29466D22E1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A6B81-C621-48C6-BADB-CC969AFCD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1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gkwillia@cloverpark.k12.wa.u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imgres?imgurl=http://www.lmconsult.com/pvaudubon/hummin-v27_3-rove-beetle.jpg&amp;imgrefurl=http://en.allexperts.com/q/Entomology-Study-Bugs-665/Bugs-ear.htm&amp;h=263&amp;w=430&amp;sz=16&amp;tbnid=HKViL_4LySxIrM:&amp;tbnh=77&amp;tbnw=126&amp;prev=/images?q%3Dimages%2Bof%2Brove%2Bbeetles&amp;hl=en&amp;usg=__hsodUYpYl7BSfgiVAOis9Yvcqec=&amp;ei=_jjgS-2cI4i-sgPOsaSZBg&amp;sa=X&amp;oi=image_result&amp;resnum=5&amp;ct=image&amp;ved=0CBEQ9QEwBA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668" y="165463"/>
            <a:ext cx="9135291" cy="384919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Teaching Forensics </a:t>
            </a:r>
            <a:r>
              <a:rPr lang="en-US" dirty="0" smtClean="0"/>
              <a:t>presented by Gretchen Williams</a:t>
            </a:r>
            <a:br>
              <a:rPr lang="en-US" dirty="0" smtClean="0"/>
            </a:br>
            <a:r>
              <a:rPr lang="en-US" dirty="0" smtClean="0"/>
              <a:t>Clover Park High School in Clover Park School District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370218"/>
            <a:ext cx="10232571" cy="323088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Can contact me by email:  </a:t>
            </a:r>
            <a:r>
              <a:rPr lang="en-US" sz="3200" dirty="0" smtClean="0">
                <a:hlinkClick r:id="rId2"/>
              </a:rPr>
              <a:t>gkwillia@cloverpark.k12.wa.us</a:t>
            </a:r>
            <a:endParaRPr lang="en-US" sz="3200" dirty="0" smtClean="0"/>
          </a:p>
          <a:p>
            <a:pPr algn="l"/>
            <a:endParaRPr lang="en-US" sz="3200" dirty="0"/>
          </a:p>
        </p:txBody>
      </p:sp>
      <p:pic>
        <p:nvPicPr>
          <p:cNvPr id="4" name="Picture 3" descr="http://www.cartoonistgroup.com/properties/grimmy/art_images/cg5493b360f2cb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8" y="4206240"/>
            <a:ext cx="7402286" cy="2512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1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239962"/>
          </a:xfrm>
        </p:spPr>
        <p:txBody>
          <a:bodyPr>
            <a:normAutofit fontScale="90000"/>
          </a:bodyPr>
          <a:lstStyle/>
          <a:p>
            <a:r>
              <a:rPr lang="en-US" altLang="en-US" sz="4000" dirty="0" smtClean="0"/>
              <a:t>Maggot </a:t>
            </a:r>
            <a:r>
              <a:rPr lang="en-US" altLang="en-US" sz="4000" dirty="0"/>
              <a:t>mass’s temperature is shown to be 15-20 degrees above ambient temperature; this has been observed even with our chicken</a:t>
            </a:r>
          </a:p>
        </p:txBody>
      </p:sp>
      <p:graphicFrame>
        <p:nvGraphicFramePr>
          <p:cNvPr id="34819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410349"/>
              </p:ext>
            </p:extLst>
          </p:nvPr>
        </p:nvGraphicFramePr>
        <p:xfrm>
          <a:off x="912223" y="2451464"/>
          <a:ext cx="5314950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Chart" r:id="rId3" imgW="5315102" imgH="3590849" progId="Excel.Chart.8">
                  <p:embed/>
                </p:oleObj>
              </mc:Choice>
              <mc:Fallback>
                <p:oleObj name="Chart" r:id="rId3" imgW="5315102" imgH="3590849" progId="Excel.Chart.8">
                  <p:embed/>
                  <p:pic>
                    <p:nvPicPr>
                      <p:cNvPr id="34819" name="Content Placeholder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223" y="2451464"/>
                        <a:ext cx="5314950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9-11-03  7A Pig 1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57" y="1881051"/>
            <a:ext cx="531222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Third instars migrating away from a body when they are ready to pupate</a:t>
            </a:r>
          </a:p>
        </p:txBody>
      </p:sp>
      <p:pic>
        <p:nvPicPr>
          <p:cNvPr id="37891" name="Picture 7" descr="dead bird 0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981200"/>
            <a:ext cx="69342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22515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Skin holes made by insects to protect themselves from rain and cold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7892" name="Picture 2" descr="C:\Users\gkwillia\AppData\Local\Microsoft\Windows\Temporary Internet Files\Content.Outlook\HMSNTXW2\great picture of skin ho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1606731"/>
            <a:ext cx="701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148" y="0"/>
            <a:ext cx="7543800" cy="1828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PMI calculation:  </a:t>
            </a:r>
            <a:r>
              <a:rPr lang="en-US" sz="4000" dirty="0" err="1" smtClean="0"/>
              <a:t>Lividity</a:t>
            </a:r>
            <a:r>
              <a:rPr lang="en-US" sz="4000" dirty="0" smtClean="0"/>
              <a:t> </a:t>
            </a:r>
            <a:r>
              <a:rPr lang="en-US" sz="4000" dirty="0"/>
              <a:t>or livor mortis on back, finger makes blanched area, </a:t>
            </a:r>
            <a:r>
              <a:rPr lang="en-US" sz="4000" dirty="0" err="1"/>
              <a:t>lividity</a:t>
            </a:r>
            <a:r>
              <a:rPr lang="en-US" sz="4000" dirty="0"/>
              <a:t> is not </a:t>
            </a:r>
            <a:r>
              <a:rPr lang="en-US" sz="4000" dirty="0" smtClean="0"/>
              <a:t>fixed—this person has been dead for less than 8 hours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1825625"/>
            <a:ext cx="9490166" cy="420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ivor mor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9972" y="1161154"/>
            <a:ext cx="4191000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dirty="0" smtClean="0"/>
              <a:t>Rigor mortis—stiffening of muscles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800" dirty="0" smtClean="0"/>
              <a:t>Complete 10-24 hours at 70 F and entire body will be rigid, disappears after 48 hours</a:t>
            </a:r>
          </a:p>
          <a:p>
            <a:pPr eaLnBrk="1" hangingPunct="1">
              <a:defRPr/>
            </a:pPr>
            <a:r>
              <a:rPr lang="en-US" sz="4800" dirty="0" smtClean="0"/>
              <a:t>Warm temps speed it up</a:t>
            </a:r>
          </a:p>
          <a:p>
            <a:pPr eaLnBrk="1" hangingPunct="1">
              <a:defRPr/>
            </a:pPr>
            <a:r>
              <a:rPr lang="en-US" sz="4800" dirty="0" smtClean="0"/>
              <a:t>Cool temps slow it down</a:t>
            </a:r>
          </a:p>
          <a:p>
            <a:pPr eaLnBrk="1" hangingPunct="1">
              <a:defRPr/>
            </a:pPr>
            <a:endParaRPr lang="en-US" sz="4000" dirty="0" smtClean="0"/>
          </a:p>
          <a:p>
            <a:pPr eaLnBrk="1" hangingPunct="1">
              <a:defRPr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20360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000" dirty="0" err="1" smtClean="0"/>
              <a:t>Algor</a:t>
            </a:r>
            <a:r>
              <a:rPr lang="en-US" sz="8000" dirty="0" smtClean="0"/>
              <a:t> mortis	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10515600" cy="466226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6000" dirty="0"/>
              <a:t>Cooling of the body to reach ambient temperature </a:t>
            </a:r>
            <a:endParaRPr lang="en-US" sz="60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6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6000" dirty="0"/>
              <a:t>Cools at a rate of 1.5 F per hour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7140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CSA—analyzing evidence at the scene</a:t>
            </a:r>
            <a:endParaRPr lang="en-US" sz="4800" dirty="0"/>
          </a:p>
        </p:txBody>
      </p:sp>
      <p:pic>
        <p:nvPicPr>
          <p:cNvPr id="4" name="Picture 4" descr="delicious_crime_sce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60" y="1763191"/>
            <a:ext cx="33337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cartoonistgroup.com/properties/grimmy/art_images/MGG06190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35" y="1916519"/>
            <a:ext cx="6862354" cy="3892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8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8669"/>
            <a:ext cx="10515600" cy="83665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Blood analysis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5327"/>
            <a:ext cx="10515600" cy="4931636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Hemastix</a:t>
            </a:r>
            <a:r>
              <a:rPr lang="en-US" sz="3200" dirty="0" smtClean="0"/>
              <a:t> are the best ways of determining if that </a:t>
            </a:r>
            <a:r>
              <a:rPr lang="en-US" sz="3200" dirty="0" smtClean="0">
                <a:solidFill>
                  <a:srgbClr val="FF0000"/>
                </a:solidFill>
              </a:rPr>
              <a:t>RED</a:t>
            </a:r>
            <a:r>
              <a:rPr lang="en-US" sz="3200" dirty="0" smtClean="0"/>
              <a:t> spot at the scene is really blood and not hair dye, food coloring, or paint</a:t>
            </a:r>
          </a:p>
          <a:p>
            <a:r>
              <a:rPr lang="en-US" sz="3200" dirty="0" smtClean="0"/>
              <a:t>Bovine (cow’s) blood gives good positive tests and looks real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18" y="3309257"/>
            <a:ext cx="5822768" cy="4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Unknown white powders at the scene—combines with toxicology for pathology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03" y="1825625"/>
            <a:ext cx="9030787" cy="4766764"/>
          </a:xfrm>
        </p:spPr>
      </p:pic>
    </p:spTree>
    <p:extLst>
      <p:ext uri="{BB962C8B-B14F-4D97-AF65-F5344CB8AC3E}">
        <p14:creationId xmlns:p14="http://schemas.microsoft.com/office/powerpoint/2010/main" val="21617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the unknown white powders and the drugs they relate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100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>
                <a:latin typeface="Arial Black" panose="020B0A04020102020204" pitchFamily="34" charset="0"/>
              </a:rPr>
              <a:t>Unknown </a:t>
            </a:r>
            <a:r>
              <a:rPr lang="en-US" sz="2400" u="sng" dirty="0">
                <a:latin typeface="Arial Black" panose="020B0A04020102020204" pitchFamily="34" charset="0"/>
              </a:rPr>
              <a:t>white powders results</a:t>
            </a:r>
            <a:r>
              <a:rPr lang="en-US" sz="2400" dirty="0">
                <a:latin typeface="Arial Black" panose="020B0A04020102020204" pitchFamily="34" charset="0"/>
              </a:rPr>
              <a:t>: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Aspirin + phenol red = </a:t>
            </a:r>
            <a:r>
              <a:rPr lang="en-US" sz="2400" u="sng" dirty="0">
                <a:latin typeface="Arial Black" panose="020B0A04020102020204" pitchFamily="34" charset="0"/>
              </a:rPr>
              <a:t>orange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Calcium carbonate + ferric nitrate = </a:t>
            </a:r>
            <a:r>
              <a:rPr lang="en-US" sz="2400" u="sng" dirty="0">
                <a:latin typeface="Arial Black" panose="020B0A04020102020204" pitchFamily="34" charset="0"/>
              </a:rPr>
              <a:t>orange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corn </a:t>
            </a:r>
            <a:r>
              <a:rPr lang="en-US" sz="2400" dirty="0">
                <a:latin typeface="Arial Black" panose="020B0A04020102020204" pitchFamily="34" charset="0"/>
              </a:rPr>
              <a:t>starch + </a:t>
            </a:r>
            <a:r>
              <a:rPr lang="en-US" sz="2400" dirty="0" smtClean="0">
                <a:latin typeface="Arial Black" panose="020B0A04020102020204" pitchFamily="34" charset="0"/>
              </a:rPr>
              <a:t>iodine = </a:t>
            </a:r>
            <a:r>
              <a:rPr lang="en-US" sz="2400" u="sng" dirty="0" smtClean="0">
                <a:latin typeface="Arial Black" panose="020B0A04020102020204" pitchFamily="34" charset="0"/>
              </a:rPr>
              <a:t>blue</a:t>
            </a:r>
            <a:endParaRPr lang="en-US" sz="2400" u="sng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Aspirin </a:t>
            </a:r>
            <a:r>
              <a:rPr lang="en-US" sz="2400" dirty="0">
                <a:latin typeface="Arial Black" panose="020B0A04020102020204" pitchFamily="34" charset="0"/>
              </a:rPr>
              <a:t>+ Ferric nitrate= </a:t>
            </a:r>
            <a:r>
              <a:rPr lang="en-US" sz="2400" u="sng" dirty="0">
                <a:latin typeface="Arial Black" panose="020B0A04020102020204" pitchFamily="34" charset="0"/>
              </a:rPr>
              <a:t>light purple</a:t>
            </a:r>
          </a:p>
          <a:p>
            <a:pPr marL="0" indent="0">
              <a:buNone/>
            </a:pPr>
            <a:r>
              <a:rPr lang="en-US" sz="2400" u="sng" dirty="0" smtClean="0">
                <a:latin typeface="Arial Black" panose="020B0A04020102020204" pitchFamily="34" charset="0"/>
              </a:rPr>
              <a:t>Key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400" b="1" u="sng" dirty="0">
                <a:latin typeface="Arial Black" panose="020B0A04020102020204" pitchFamily="34" charset="0"/>
              </a:rPr>
              <a:t>Color of test result	</a:t>
            </a:r>
            <a:r>
              <a:rPr lang="en-US" sz="2400" b="1" u="sng" dirty="0" smtClean="0">
                <a:latin typeface="Arial Black" panose="020B0A04020102020204" pitchFamily="34" charset="0"/>
              </a:rPr>
              <a:t>	Drug </a:t>
            </a:r>
            <a:r>
              <a:rPr lang="en-US" sz="2400" b="1" u="sng" dirty="0">
                <a:latin typeface="Arial Black" panose="020B0A04020102020204" pitchFamily="34" charset="0"/>
              </a:rPr>
              <a:t>it simulates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orange	</a:t>
            </a:r>
            <a:r>
              <a:rPr lang="en-US" sz="2400" dirty="0" smtClean="0">
                <a:latin typeface="Arial Black" panose="020B0A04020102020204" pitchFamily="34" charset="0"/>
              </a:rPr>
              <a:t>			Methamphetamine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blue	</a:t>
            </a:r>
            <a:r>
              <a:rPr lang="en-US" sz="2400" dirty="0" smtClean="0">
                <a:latin typeface="Arial Black" panose="020B0A04020102020204" pitchFamily="34" charset="0"/>
              </a:rPr>
              <a:t>			Cocaine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purple	</a:t>
            </a:r>
            <a:r>
              <a:rPr lang="en-US" sz="2400" dirty="0" smtClean="0">
                <a:latin typeface="Arial Black" panose="020B0A04020102020204" pitchFamily="34" charset="0"/>
              </a:rPr>
              <a:t>			Morphine</a:t>
            </a:r>
            <a:r>
              <a:rPr lang="en-US" sz="2400" dirty="0">
                <a:latin typeface="Arial Black" panose="020B0A04020102020204" pitchFamily="34" charset="0"/>
              </a:rPr>
              <a:t>, heroin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0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2743" y="224858"/>
            <a:ext cx="9144000" cy="1263786"/>
          </a:xfrm>
        </p:spPr>
        <p:txBody>
          <a:bodyPr/>
          <a:lstStyle/>
          <a:p>
            <a:r>
              <a:rPr lang="en-US" dirty="0" smtClean="0"/>
              <a:t>Introduction—who am 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29989"/>
            <a:ext cx="9144000" cy="26278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33006"/>
            <a:ext cx="8456023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4712" y="-114014"/>
            <a:ext cx="932688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dirty="0"/>
              <a:t>Washington State Patrol </a:t>
            </a:r>
          </a:p>
          <a:p>
            <a:r>
              <a:rPr lang="en-US" dirty="0"/>
              <a:t>Forensic Laboratory Services Bureau</a:t>
            </a:r>
          </a:p>
          <a:p>
            <a:r>
              <a:rPr lang="en-US" dirty="0"/>
              <a:t>2203 Airport Way South, Suite 360 </a:t>
            </a:r>
          </a:p>
          <a:p>
            <a:r>
              <a:rPr lang="en-US" dirty="0"/>
              <a:t>Seattle, Washington </a:t>
            </a:r>
          </a:p>
          <a:p>
            <a:r>
              <a:rPr lang="en-US" dirty="0"/>
              <a:t>USA 98134 </a:t>
            </a:r>
          </a:p>
          <a:p>
            <a:endParaRPr lang="en-US" dirty="0"/>
          </a:p>
          <a:p>
            <a:r>
              <a:rPr lang="en-US" dirty="0" smtClean="0"/>
              <a:t>		Re</a:t>
            </a:r>
            <a:r>
              <a:rPr lang="en-US" dirty="0"/>
              <a:t>:  Toxicology sample from ______________</a:t>
            </a:r>
          </a:p>
          <a:p>
            <a:r>
              <a:rPr lang="en-US" dirty="0"/>
              <a:t>Dear Deputy Coroner:</a:t>
            </a:r>
          </a:p>
          <a:p>
            <a:r>
              <a:rPr lang="en-US" dirty="0"/>
              <a:t>Blood, vitreous humor, and urine samples from ___________________ were analyzed and the following results were obtained:</a:t>
            </a:r>
          </a:p>
          <a:p>
            <a:endParaRPr lang="en-US" dirty="0"/>
          </a:p>
          <a:p>
            <a:r>
              <a:rPr lang="en-US" dirty="0"/>
              <a:t>Blood ETOH level was 0.04mg/ml</a:t>
            </a:r>
          </a:p>
          <a:p>
            <a:endParaRPr lang="en-US" dirty="0"/>
          </a:p>
          <a:p>
            <a:r>
              <a:rPr lang="en-US" dirty="0"/>
              <a:t>Alprazolam		0.104 µg/ml</a:t>
            </a:r>
          </a:p>
          <a:p>
            <a:r>
              <a:rPr lang="en-US" dirty="0"/>
              <a:t>Zoloft 			0.025 µg/ml</a:t>
            </a:r>
          </a:p>
          <a:p>
            <a:r>
              <a:rPr lang="en-US" dirty="0"/>
              <a:t>Wellbutrin  		0.050 µg/ml</a:t>
            </a:r>
          </a:p>
          <a:p>
            <a:r>
              <a:rPr lang="en-US" dirty="0" err="1"/>
              <a:t>Temazepam</a:t>
            </a:r>
            <a:r>
              <a:rPr lang="en-US" dirty="0"/>
              <a:t> 		1.0 µg/ml</a:t>
            </a:r>
          </a:p>
          <a:p>
            <a:r>
              <a:rPr lang="en-US" dirty="0"/>
              <a:t>Hydrocodone 		0.03 µg/ml</a:t>
            </a:r>
          </a:p>
          <a:p>
            <a:r>
              <a:rPr lang="en-US" b="1" dirty="0"/>
              <a:t>Cocaine 		</a:t>
            </a:r>
            <a:r>
              <a:rPr lang="en-US" b="1" dirty="0" smtClean="0"/>
              <a:t>	0.90 </a:t>
            </a:r>
            <a:r>
              <a:rPr lang="en-US" b="1" dirty="0"/>
              <a:t>µg/ml</a:t>
            </a:r>
          </a:p>
          <a:p>
            <a:r>
              <a:rPr lang="en-US" b="1" dirty="0"/>
              <a:t>Methamphetamine 	0.05 µg/ml</a:t>
            </a:r>
          </a:p>
          <a:p>
            <a:r>
              <a:rPr lang="en-US" dirty="0"/>
              <a:t>Diphenhydramine 	</a:t>
            </a:r>
            <a:r>
              <a:rPr lang="en-US" dirty="0" smtClean="0"/>
              <a:t>	0.05 </a:t>
            </a:r>
            <a:r>
              <a:rPr lang="en-US" dirty="0"/>
              <a:t>µg/ml</a:t>
            </a:r>
          </a:p>
          <a:p>
            <a:r>
              <a:rPr lang="en-US" dirty="0"/>
              <a:t>Oxycodone		0.20 µg/ml</a:t>
            </a:r>
          </a:p>
          <a:p>
            <a:r>
              <a:rPr lang="en-US" dirty="0"/>
              <a:t>Morphine 		0.04 µg/ml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Toxicology—can tell you more about the cause and/or manner of death--pathology 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3460828"/>
              </p:ext>
            </p:extLst>
          </p:nvPr>
        </p:nvGraphicFramePr>
        <p:xfrm>
          <a:off x="637766" y="1599201"/>
          <a:ext cx="5075056" cy="668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7" name="Document" r:id="rId3" imgW="7202147" imgH="9483666" progId="Word.Document.8">
                  <p:embed/>
                </p:oleObj>
              </mc:Choice>
              <mc:Fallback>
                <p:oleObj name="Document" r:id="rId3" imgW="7202147" imgH="9483666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766" y="1599201"/>
                        <a:ext cx="5075056" cy="668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121596"/>
              </p:ext>
            </p:extLst>
          </p:nvPr>
        </p:nvGraphicFramePr>
        <p:xfrm>
          <a:off x="5913256" y="1690688"/>
          <a:ext cx="5562146" cy="629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8" name="Acrobat Document" r:id="rId5" imgW="5829194" imgH="7543516" progId="AcroExch.Document.11">
                  <p:embed/>
                </p:oleObj>
              </mc:Choice>
              <mc:Fallback>
                <p:oleObj name="Acrobat Document" r:id="rId5" imgW="5829194" imgH="75435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3256" y="1690688"/>
                        <a:ext cx="5562146" cy="629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0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543050"/>
          </a:xfrm>
        </p:spPr>
        <p:txBody>
          <a:bodyPr/>
          <a:lstStyle/>
          <a:p>
            <a:r>
              <a:rPr lang="en-US" altLang="en-US" dirty="0" smtClean="0"/>
              <a:t>Toxicology with drug amounts and using </a:t>
            </a:r>
            <a:r>
              <a:rPr lang="en-US" altLang="en-US" dirty="0" err="1" smtClean="0"/>
              <a:t>Winek’s</a:t>
            </a:r>
            <a:r>
              <a:rPr lang="en-US" altLang="en-US" dirty="0" smtClean="0"/>
              <a:t> resource,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column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Blood ETOH level was 0.08mg/ml		</a:t>
            </a:r>
            <a:r>
              <a:rPr lang="en-US" altLang="en-US" b="1" dirty="0" smtClean="0"/>
              <a:t>p. 6 in </a:t>
            </a:r>
            <a:r>
              <a:rPr lang="en-US" altLang="en-US" b="1" dirty="0" err="1" smtClean="0"/>
              <a:t>Winek’s</a:t>
            </a:r>
            <a:endParaRPr lang="en-US" altLang="en-US" b="1" dirty="0" smtClean="0"/>
          </a:p>
          <a:p>
            <a:pPr lvl="0"/>
            <a:r>
              <a:rPr lang="en-US" altLang="en-US" dirty="0" smtClean="0"/>
              <a:t> methadone 		0.32 </a:t>
            </a:r>
            <a:r>
              <a:rPr lang="en-US" altLang="en-US" dirty="0" smtClean="0">
                <a:solidFill>
                  <a:prstClr val="black"/>
                </a:solidFill>
              </a:rPr>
              <a:t>µg/ml		</a:t>
            </a:r>
            <a:r>
              <a:rPr lang="en-US" altLang="en-US" b="1" dirty="0" smtClean="0">
                <a:solidFill>
                  <a:prstClr val="black"/>
                </a:solidFill>
              </a:rPr>
              <a:t>p. 9 in </a:t>
            </a:r>
            <a:r>
              <a:rPr lang="en-US" altLang="en-US" b="1" dirty="0" err="1" smtClean="0">
                <a:solidFill>
                  <a:prstClr val="black"/>
                </a:solidFill>
              </a:rPr>
              <a:t>Winek’s</a:t>
            </a:r>
            <a:r>
              <a:rPr lang="en-US" altLang="en-US" b="1" dirty="0" smtClean="0">
                <a:solidFill>
                  <a:prstClr val="black"/>
                </a:solidFill>
              </a:rPr>
              <a:t> </a:t>
            </a:r>
            <a:endParaRPr lang="en-US" altLang="en-US" b="1" dirty="0">
              <a:solidFill>
                <a:prstClr val="black"/>
              </a:solidFill>
            </a:endParaRPr>
          </a:p>
          <a:p>
            <a:r>
              <a:rPr lang="en-US" altLang="en-US" dirty="0" smtClean="0"/>
              <a:t>diazepam			0.20 µg/ml		</a:t>
            </a:r>
            <a:r>
              <a:rPr lang="en-US" altLang="en-US" b="1" dirty="0" smtClean="0"/>
              <a:t>p. 5 in </a:t>
            </a:r>
            <a:r>
              <a:rPr lang="en-US" altLang="en-US" b="1" dirty="0" err="1" smtClean="0"/>
              <a:t>Winek’s</a:t>
            </a:r>
            <a:endParaRPr lang="en-US" altLang="en-US" b="1" dirty="0" smtClean="0"/>
          </a:p>
          <a:p>
            <a:r>
              <a:rPr lang="en-US" altLang="en-US" dirty="0" err="1" smtClean="0"/>
              <a:t>nordiazepam</a:t>
            </a:r>
            <a:r>
              <a:rPr lang="en-US" altLang="en-US" dirty="0" smtClean="0"/>
              <a:t> 		0.05 µg/ml		</a:t>
            </a:r>
            <a:r>
              <a:rPr lang="en-US" altLang="en-US" b="1" dirty="0" smtClean="0"/>
              <a:t>p. 11 </a:t>
            </a:r>
            <a:r>
              <a:rPr lang="en-US" altLang="en-US" b="1" dirty="0"/>
              <a:t>in </a:t>
            </a:r>
            <a:r>
              <a:rPr lang="en-US" altLang="en-US" b="1" dirty="0" err="1"/>
              <a:t>Winek’s</a:t>
            </a:r>
            <a:endParaRPr lang="en-US" altLang="en-US" b="1" dirty="0"/>
          </a:p>
          <a:p>
            <a:r>
              <a:rPr lang="en-US" altLang="en-US" dirty="0" smtClean="0"/>
              <a:t>Hydrocodone </a:t>
            </a:r>
            <a:r>
              <a:rPr lang="en-US" altLang="en-US" dirty="0"/>
              <a:t>		0.03 </a:t>
            </a:r>
            <a:r>
              <a:rPr lang="en-US" altLang="en-US" dirty="0" smtClean="0"/>
              <a:t>µg/ml		</a:t>
            </a:r>
            <a:r>
              <a:rPr lang="en-US" altLang="en-US" b="1" dirty="0" smtClean="0"/>
              <a:t>p. 7 </a:t>
            </a:r>
            <a:r>
              <a:rPr lang="en-US" altLang="en-US" b="1" dirty="0"/>
              <a:t>in </a:t>
            </a:r>
            <a:r>
              <a:rPr lang="en-US" altLang="en-US" b="1" dirty="0" err="1"/>
              <a:t>Winek’s</a:t>
            </a:r>
            <a:endParaRPr lang="en-US" altLang="en-US" b="1" dirty="0"/>
          </a:p>
          <a:p>
            <a:r>
              <a:rPr lang="en-US" altLang="en-US" dirty="0" err="1" smtClean="0"/>
              <a:t>Temazepam</a:t>
            </a:r>
            <a:r>
              <a:rPr lang="en-US" altLang="en-US" dirty="0" smtClean="0"/>
              <a:t> 		0.01 µg/ml		</a:t>
            </a:r>
            <a:r>
              <a:rPr lang="en-US" altLang="en-US" b="1" dirty="0" smtClean="0"/>
              <a:t>p. 15 in </a:t>
            </a:r>
            <a:r>
              <a:rPr lang="en-US" altLang="en-US" b="1" dirty="0" err="1" smtClean="0"/>
              <a:t>Winek’s</a:t>
            </a:r>
            <a:endParaRPr lang="en-US" altLang="en-US" dirty="0" smtClean="0"/>
          </a:p>
          <a:p>
            <a:r>
              <a:rPr lang="en-US" altLang="en-US" dirty="0" smtClean="0"/>
              <a:t>morphine			0.07 µg/ml		</a:t>
            </a:r>
            <a:r>
              <a:rPr lang="en-US" altLang="en-US" b="1" dirty="0" smtClean="0"/>
              <a:t>p. 10 </a:t>
            </a:r>
            <a:r>
              <a:rPr lang="en-US" altLang="en-US" b="1" dirty="0"/>
              <a:t>in </a:t>
            </a:r>
            <a:r>
              <a:rPr lang="en-US" altLang="en-US" b="1" dirty="0" err="1"/>
              <a:t>Winek’s</a:t>
            </a:r>
            <a:endParaRPr lang="en-US" altLang="en-US" b="1" dirty="0"/>
          </a:p>
          <a:p>
            <a:r>
              <a:rPr lang="en-US" altLang="en-US" dirty="0" smtClean="0"/>
              <a:t>Which have therapeutic, toxic, or lethal levels?</a:t>
            </a:r>
          </a:p>
        </p:txBody>
      </p:sp>
    </p:spTree>
    <p:extLst>
      <p:ext uri="{BB962C8B-B14F-4D97-AF65-F5344CB8AC3E}">
        <p14:creationId xmlns:p14="http://schemas.microsoft.com/office/powerpoint/2010/main" val="17401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Blunt force trauma:  Coup and </a:t>
            </a:r>
            <a:r>
              <a:rPr lang="en-US" altLang="en-US" dirty="0" err="1" smtClean="0"/>
              <a:t>Contrecoup</a:t>
            </a:r>
            <a:r>
              <a:rPr lang="en-US" altLang="en-US" dirty="0" smtClean="0"/>
              <a:t> Injuries—add another layer to the final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5" descr="injure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57376"/>
            <a:ext cx="82296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554413" y="3276600"/>
            <a:ext cx="228600" cy="2209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Box 11"/>
          <p:cNvSpPr txBox="1">
            <a:spLocks noChangeArrowheads="1"/>
          </p:cNvSpPr>
          <p:nvPr/>
        </p:nvSpPr>
        <p:spPr bwMode="auto">
          <a:xfrm>
            <a:off x="6819900" y="55626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277100" y="2971800"/>
            <a:ext cx="228600" cy="2209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382000" y="3536950"/>
            <a:ext cx="1219200" cy="21018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TextBox 7"/>
          <p:cNvSpPr txBox="1">
            <a:spLocks noChangeArrowheads="1"/>
          </p:cNvSpPr>
          <p:nvPr/>
        </p:nvSpPr>
        <p:spPr bwMode="auto">
          <a:xfrm>
            <a:off x="2978150" y="5729289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Single injury here</a:t>
            </a:r>
          </a:p>
        </p:txBody>
      </p:sp>
      <p:sp>
        <p:nvSpPr>
          <p:cNvPr id="21514" name="TextBox 16"/>
          <p:cNvSpPr txBox="1">
            <a:spLocks noChangeArrowheads="1"/>
          </p:cNvSpPr>
          <p:nvPr/>
        </p:nvSpPr>
        <p:spPr bwMode="auto">
          <a:xfrm>
            <a:off x="6553200" y="5264150"/>
            <a:ext cx="12954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2 injuries here and here-----</a:t>
            </a:r>
            <a:r>
              <a:rPr lang="en-US" altLang="en-US">
                <a:sym typeface="Wingdings" panose="05000000000000000000" pitchFamily="2" charset="2"/>
              </a:rPr>
              <a:t></a:t>
            </a:r>
            <a:endParaRPr lang="en-US" altLang="en-US"/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9185275" y="4129088"/>
            <a:ext cx="1447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impact is another injury at opposite ends</a:t>
            </a:r>
          </a:p>
        </p:txBody>
      </p:sp>
    </p:spTree>
    <p:extLst>
      <p:ext uri="{BB962C8B-B14F-4D97-AF65-F5344CB8AC3E}">
        <p14:creationId xmlns:p14="http://schemas.microsoft.com/office/powerpoint/2010/main" val="32629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1085850"/>
          </a:xfrm>
        </p:spPr>
        <p:txBody>
          <a:bodyPr/>
          <a:lstStyle/>
          <a:p>
            <a:r>
              <a:rPr lang="en-US" altLang="en-US" smtClean="0"/>
              <a:t>Cerebrospinal fluid—blue area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6" y="1031964"/>
            <a:ext cx="9135291" cy="55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6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209800" y="78377"/>
            <a:ext cx="6324600" cy="988423"/>
          </a:xfrm>
        </p:spPr>
        <p:txBody>
          <a:bodyPr>
            <a:normAutofit fontScale="90000"/>
          </a:bodyPr>
          <a:lstStyle/>
          <a:p>
            <a:r>
              <a:rPr lang="en-US" altLang="en-US" sz="4000" dirty="0" err="1"/>
              <a:t>Contrecoup</a:t>
            </a:r>
            <a:r>
              <a:rPr lang="en-US" altLang="en-US" sz="4000" dirty="0"/>
              <a:t> injuries and </a:t>
            </a:r>
            <a:r>
              <a:rPr lang="en-US" altLang="en-US" sz="4000" dirty="0" smtClean="0"/>
              <a:t>falling—Accidental manner of death</a:t>
            </a:r>
            <a:endParaRPr lang="en-US" altLang="en-US" sz="4000" dirty="0"/>
          </a:p>
        </p:txBody>
      </p:sp>
      <p:sp>
        <p:nvSpPr>
          <p:cNvPr id="23555" name="Text Placeholder 2"/>
          <p:cNvSpPr>
            <a:spLocks noGrp="1"/>
          </p:cNvSpPr>
          <p:nvPr>
            <p:ph type="body" idx="2"/>
          </p:nvPr>
        </p:nvSpPr>
        <p:spPr>
          <a:xfrm>
            <a:off x="839788" y="1271451"/>
            <a:ext cx="3932237" cy="5460275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The cerebral fluid in the brain goes toward the front and then pushes the brain back so the brain hits the back and then the front.  </a:t>
            </a:r>
          </a:p>
          <a:p>
            <a:r>
              <a:rPr lang="en-US" altLang="en-US" sz="2800" dirty="0"/>
              <a:t>That is why a person who falls hard enough can have a </a:t>
            </a:r>
            <a:r>
              <a:rPr lang="en-US" altLang="en-US" sz="2800" dirty="0" err="1"/>
              <a:t>contrecoup</a:t>
            </a:r>
            <a:r>
              <a:rPr lang="en-US" altLang="en-US" sz="2800" dirty="0"/>
              <a:t> injury to the brain WITHOUT  hitting their head at all</a:t>
            </a:r>
          </a:p>
        </p:txBody>
      </p:sp>
      <p:pic>
        <p:nvPicPr>
          <p:cNvPr id="2355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371600"/>
            <a:ext cx="47244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0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949"/>
          </a:xfrm>
        </p:spPr>
        <p:txBody>
          <a:bodyPr/>
          <a:lstStyle/>
          <a:p>
            <a:r>
              <a:rPr lang="en-US" dirty="0" smtClean="0"/>
              <a:t>Final for Fresh 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1" y="1189944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Case report</a:t>
            </a:r>
          </a:p>
          <a:p>
            <a:r>
              <a:rPr lang="en-US" sz="3200" dirty="0" smtClean="0"/>
              <a:t>Set up your crime scene</a:t>
            </a:r>
          </a:p>
          <a:p>
            <a:r>
              <a:rPr lang="en-US" sz="3200" dirty="0" smtClean="0"/>
              <a:t>Set up your groups so each</a:t>
            </a:r>
          </a:p>
          <a:p>
            <a:pPr marL="0" indent="0">
              <a:buNone/>
            </a:pPr>
            <a:r>
              <a:rPr lang="en-US" sz="3200" dirty="0" smtClean="0"/>
              <a:t>Job group works together like </a:t>
            </a:r>
          </a:p>
          <a:p>
            <a:pPr marL="0" indent="0">
              <a:buNone/>
            </a:pPr>
            <a:r>
              <a:rPr lang="en-US" sz="3200" dirty="0" smtClean="0"/>
              <a:t>All the pathologists look up the</a:t>
            </a:r>
          </a:p>
          <a:p>
            <a:pPr marL="0" indent="0">
              <a:buNone/>
            </a:pPr>
            <a:r>
              <a:rPr lang="en-US" sz="3200" dirty="0" smtClean="0"/>
              <a:t>Toxicology and take the injury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Information from the autopsy,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Work together to come up with</a:t>
            </a:r>
          </a:p>
          <a:p>
            <a:pPr marL="0" indent="0">
              <a:buNone/>
            </a:pPr>
            <a:r>
              <a:rPr lang="en-US" sz="3200" dirty="0"/>
              <a:t>a</a:t>
            </a:r>
            <a:r>
              <a:rPr lang="en-US" sz="3200" dirty="0" smtClean="0"/>
              <a:t> cause and manner of death</a:t>
            </a:r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0742"/>
            <a:ext cx="5669279" cy="3365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8" y="3322318"/>
            <a:ext cx="4824548" cy="31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2042"/>
          </a:xfrm>
        </p:spPr>
        <p:txBody>
          <a:bodyPr>
            <a:noAutofit/>
          </a:bodyPr>
          <a:lstStyle/>
          <a:p>
            <a:r>
              <a:rPr lang="en-US" sz="4000" dirty="0" smtClean="0"/>
              <a:t>What are your questions?</a:t>
            </a:r>
          </a:p>
          <a:p>
            <a:r>
              <a:rPr lang="en-US" sz="4000" dirty="0" smtClean="0"/>
              <a:t>Please email me if you need anything in regards to resources and have questions later.</a:t>
            </a:r>
            <a:r>
              <a:rPr lang="en-US" sz="3600" dirty="0" smtClean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745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8868" y="435429"/>
            <a:ext cx="9144000" cy="1280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the bones human or animal?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5223"/>
            <a:ext cx="9144000" cy="320257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52" y="1811383"/>
            <a:ext cx="8844642" cy="52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If you find animal bones, before gathering it for your class, take a picture of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460" name="Picture 2" descr="F:\1 FAT32\forensics\skeletal\animal vs human\animal skeletal case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485"/>
            <a:ext cx="6792686" cy="509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58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8640"/>
            <a:ext cx="9144000" cy="2961323"/>
          </a:xfrm>
        </p:spPr>
        <p:txBody>
          <a:bodyPr>
            <a:normAutofit fontScale="90000"/>
          </a:bodyPr>
          <a:lstStyle/>
          <a:p>
            <a:r>
              <a:rPr lang="en-US" dirty="0"/>
              <a:t>The best way to teach forensics is to teach it like it is really done in the </a:t>
            </a:r>
            <a:r>
              <a:rPr lang="en-US" dirty="0" smtClean="0"/>
              <a:t>field—use authentic resources and documents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094853"/>
          </a:xfrm>
        </p:spPr>
        <p:txBody>
          <a:bodyPr>
            <a:noAutofit/>
          </a:bodyPr>
          <a:lstStyle/>
          <a:p>
            <a:r>
              <a:rPr lang="en-US" sz="4400" dirty="0" smtClean="0"/>
              <a:t>I talk about real cases from the coroner’s office.  Students are fascinated by the gross and bizarre.  Forensics lends itself well to this criteria.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304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 material—are the bones human or animal?  How can you tell?	</a:t>
            </a:r>
          </a:p>
        </p:txBody>
      </p:sp>
      <p:pic>
        <p:nvPicPr>
          <p:cNvPr id="4" name="Picture 6" descr="https://boneclones.com/images/store-product/product-1572-main-original-14150437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903" y="1825625"/>
            <a:ext cx="71584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Bones are inventoried and put in the correct anatomical position</a:t>
            </a:r>
            <a:br>
              <a:rPr lang="en-US" dirty="0"/>
            </a:br>
            <a:endParaRPr lang="en-US" dirty="0" smtClean="0"/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422400" y="1637211"/>
            <a:ext cx="4927600" cy="491916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sz="3600" dirty="0"/>
          </a:p>
        </p:txBody>
      </p:sp>
      <p:pic>
        <p:nvPicPr>
          <p:cNvPr id="6148" name="Picture 5" descr="correct anatomical posi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3703" y="1497875"/>
            <a:ext cx="4023360" cy="59032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Case from Thurston County Coroner’s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2292" name="Picture 2" descr="F:\1 FAT32\forensics\skeletal\intro\case in anatomically correct positio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8" y="1308462"/>
            <a:ext cx="815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:\1 FAT32\forensics\skeletal\intro\case in anatomically correct posi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71950"/>
            <a:ext cx="853440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8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Now the chicken is nothing but bones in your body farm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Send an entomologist outside to gather part of the chicken to increase your inventory for labs</a:t>
            </a:r>
          </a:p>
          <a:p>
            <a:pPr marL="0" indent="0">
              <a:buNone/>
            </a:pPr>
            <a:r>
              <a:rPr lang="en-US" dirty="0" smtClean="0"/>
              <a:t>What ever he or she brings in, put it under a dissecting microscope and have the students draw what they see</a:t>
            </a:r>
          </a:p>
          <a:p>
            <a:pPr marL="0" indent="0">
              <a:buNone/>
            </a:pPr>
            <a:r>
              <a:rPr lang="en-US" dirty="0" smtClean="0"/>
              <a:t>What stage of decomposition is the chicken in?</a:t>
            </a:r>
            <a:endParaRPr lang="en-US" dirty="0"/>
          </a:p>
        </p:txBody>
      </p:sp>
      <p:pic>
        <p:nvPicPr>
          <p:cNvPr id="5" name="Picture 2" descr="E:\1 FAT32\forensics\entomology\Body Farm Fall 2006\body farm 11-1-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4889"/>
            <a:ext cx="5181600" cy="343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sz="4000" b="1" dirty="0"/>
              <a:t>Forensic Entomology—skeletal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Last </a:t>
            </a:r>
            <a:r>
              <a:rPr lang="en-US" sz="4000" dirty="0"/>
              <a:t>succession of insects—beetles, some flies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Tx/>
              <a:buChar char="•"/>
            </a:pPr>
            <a:r>
              <a:rPr lang="en-US" altLang="en-US" sz="3600"/>
              <a:t>body is dry, skeletonized, with no fluids</a:t>
            </a:r>
          </a:p>
          <a:p>
            <a:pPr lvl="1" eaLnBrk="1" hangingPunct="1">
              <a:buFontTx/>
              <a:buChar char="•"/>
            </a:pPr>
            <a:r>
              <a:rPr lang="en-US" altLang="en-US" u="sng" smtClean="0"/>
              <a:t>Dermestes</a:t>
            </a:r>
            <a:r>
              <a:rPr lang="en-US" altLang="en-US" smtClean="0"/>
              <a:t> beetle, larvae left, adult right</a:t>
            </a:r>
          </a:p>
        </p:txBody>
      </p:sp>
      <p:pic>
        <p:nvPicPr>
          <p:cNvPr id="17412" name="Picture 4" descr="Larder_beetle_gr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im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581400"/>
            <a:ext cx="33813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8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/>
              <a:t>Dermestid</a:t>
            </a:r>
            <a:r>
              <a:rPr lang="en-US" dirty="0" smtClean="0"/>
              <a:t> beetles cleaning an animal skull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1" y="1924050"/>
            <a:ext cx="9000309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Rove beetles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Very small to very large, ranging from 1-35 mm </a:t>
            </a:r>
          </a:p>
          <a:p>
            <a:pPr eaLnBrk="1" hangingPunct="1"/>
            <a:r>
              <a:rPr lang="en-US" altLang="en-US"/>
              <a:t>Associated with carrion</a:t>
            </a:r>
          </a:p>
          <a:p>
            <a:pPr eaLnBrk="1" hangingPunct="1"/>
            <a:endParaRPr lang="en-US" altLang="en-US"/>
          </a:p>
        </p:txBody>
      </p:sp>
      <p:sp>
        <p:nvSpPr>
          <p:cNvPr id="21508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9" name="AutoShape 9" descr="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79576" y="46038"/>
            <a:ext cx="1362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1510" name="Picture 7" descr="C:\Users\gkwillia\Desktop\Rove Bee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429000"/>
            <a:ext cx="497840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http://www.whatsthatbug.com/wp-content/uploads/2012/12/rove_beetle_massachusetts_ro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2971800"/>
            <a:ext cx="41290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8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Skeletal </a:t>
            </a:r>
            <a:r>
              <a:rPr lang="en-US" b="1" dirty="0" err="1" smtClean="0"/>
              <a:t>Taphonomy</a:t>
            </a:r>
            <a:r>
              <a:rPr lang="en-US" b="1" dirty="0" smtClean="0"/>
              <a:t>—calculating time interval since death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619794"/>
            <a:ext cx="10700657" cy="4818426"/>
          </a:xfrm>
        </p:spPr>
        <p:txBody>
          <a:bodyPr>
            <a:noAutofit/>
          </a:bodyPr>
          <a:lstStyle/>
          <a:p>
            <a:r>
              <a:rPr lang="en-US" sz="3200" dirty="0" smtClean="0"/>
              <a:t>You can use the bones from your chicken farm for a lab</a:t>
            </a:r>
          </a:p>
          <a:p>
            <a:r>
              <a:rPr lang="en-US" sz="3200" dirty="0" smtClean="0"/>
              <a:t>Calculations for time interval since death are determined using the formula derived by Arpad Vass</a:t>
            </a:r>
          </a:p>
          <a:p>
            <a:r>
              <a:rPr lang="en-US" sz="3200" dirty="0" smtClean="0"/>
              <a:t>Days it takes for a body to decompose completely to skeletal remains is determined by Y=1285/X, where X is the temperature in </a:t>
            </a:r>
            <a:r>
              <a:rPr lang="en-US" sz="3200" dirty="0" err="1" smtClean="0"/>
              <a:t>Celcius</a:t>
            </a:r>
            <a:endParaRPr lang="en-US" sz="3200" dirty="0" smtClean="0"/>
          </a:p>
          <a:p>
            <a:pPr lvl="1"/>
            <a:r>
              <a:rPr lang="en-US" sz="3200" dirty="0" smtClean="0"/>
              <a:t>So if a body was found in early August, and the average temperature of July is 28 C, then the number of days it took the body to decompose is</a:t>
            </a:r>
          </a:p>
          <a:p>
            <a:pPr lvl="2"/>
            <a:r>
              <a:rPr lang="en-US" sz="3200" dirty="0" smtClean="0"/>
              <a:t>Y= 1285/28 C = 46 days.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941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Forensic </a:t>
            </a:r>
            <a:r>
              <a:rPr lang="en-US" dirty="0" err="1" smtClean="0"/>
              <a:t>taphonomy</a:t>
            </a:r>
            <a:r>
              <a:rPr lang="en-US" dirty="0" smtClean="0"/>
              <a:t>:  How long was the body there?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1474" y="1820091"/>
            <a:ext cx="4927600" cy="467650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Are there leaves covering body?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What do the bones look like?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600" dirty="0"/>
              <a:t>Are they greasy?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600" dirty="0"/>
              <a:t>Partially decomposed?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600" dirty="0"/>
              <a:t>Skin dry?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3600" dirty="0" smtClean="0"/>
          </a:p>
        </p:txBody>
      </p:sp>
      <p:pic>
        <p:nvPicPr>
          <p:cNvPr id="3891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900" y="1736726"/>
            <a:ext cx="5041900" cy="4611823"/>
          </a:xfrm>
          <a:noFill/>
        </p:spPr>
      </p:pic>
    </p:spTree>
    <p:extLst>
      <p:ext uri="{BB962C8B-B14F-4D97-AF65-F5344CB8AC3E}">
        <p14:creationId xmlns:p14="http://schemas.microsoft.com/office/powerpoint/2010/main" val="32042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Anthropology answers who was this person?</a:t>
            </a:r>
            <a:endParaRPr lang="en-US" dirty="0"/>
          </a:p>
        </p:txBody>
      </p:sp>
      <p:pic>
        <p:nvPicPr>
          <p:cNvPr id="4" name="Content Placeholder 3" descr="http://www.cartoonistgroup.com/properties/grimmy/art_images/MGG107032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61" y="2386943"/>
            <a:ext cx="8713470" cy="3360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5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Introduction--Employability skills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 smtClean="0"/>
              <a:t>Students apply for a job like pathologist, entomologist, CSA by writing a resume, cover letter, interviewing for the job</a:t>
            </a:r>
          </a:p>
          <a:p>
            <a:r>
              <a:rPr lang="en-US" sz="4400" dirty="0" smtClean="0"/>
              <a:t>learn the skills for that job throughout the semester:  entomologists and photographers get sent out to the body farm early</a:t>
            </a:r>
          </a:p>
          <a:p>
            <a:r>
              <a:rPr lang="en-US" sz="4400" dirty="0" smtClean="0"/>
              <a:t>do that job for the final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 bones using epiphyses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" y="1690687"/>
            <a:ext cx="8821783" cy="5729015"/>
          </a:xfrm>
        </p:spPr>
      </p:pic>
    </p:spTree>
    <p:extLst>
      <p:ext uri="{BB962C8B-B14F-4D97-AF65-F5344CB8AC3E}">
        <p14:creationId xmlns:p14="http://schemas.microsoft.com/office/powerpoint/2010/main" val="20444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017" y="1886585"/>
            <a:ext cx="10515600" cy="4351338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" panose="020B0604020202020204" pitchFamily="34" charset="0"/>
              </a:rPr>
              <a:t>Male</a:t>
            </a:r>
          </a:p>
        </p:txBody>
      </p:sp>
      <p:pic>
        <p:nvPicPr>
          <p:cNvPr id="11266" name="Picture 8" descr="http://www.boneclones.com/images/bc-211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" y="319405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5" name="Picture 7" descr="http://www.boneclones.com/images/bc-016-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62" y="1220152"/>
            <a:ext cx="3992563" cy="39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366952" y="987743"/>
            <a:ext cx="1805940" cy="617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160917" y="667815"/>
            <a:ext cx="2324100" cy="6937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Supra-orbital margin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—sharp in females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68345" y="1856469"/>
            <a:ext cx="2324100" cy="7016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Supra-orbit margin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—rounded in males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442857" y="4457680"/>
            <a:ext cx="1584960" cy="205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16324" y="4285456"/>
            <a:ext cx="1189038" cy="784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Flared mandible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males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271352" y="2320291"/>
            <a:ext cx="2423160" cy="2362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2861" y="3542088"/>
            <a:ext cx="2117725" cy="5635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Pointed chin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females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958558" y="4511654"/>
            <a:ext cx="2296523" cy="463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Broad or squared chin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427775" y="1734501"/>
            <a:ext cx="1417638" cy="639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Supra-orbital ridges are large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males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6576832" y="1840342"/>
            <a:ext cx="944880" cy="5105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931817" y="6096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931817" y="5181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31817" y="42900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Female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4160" y="528963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Determining ancestry or ethnicity</a:t>
            </a:r>
          </a:p>
        </p:txBody>
      </p:sp>
      <p:pic>
        <p:nvPicPr>
          <p:cNvPr id="5" name="Content Placeholder 4" descr="http://www.jenjdanna.com/storage/Gray164%20-%20nasal%20bones%20annotated.png?__SQUARESPACE_CACHEVERSION=13416858564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10" y="1754867"/>
            <a:ext cx="5429250" cy="39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36321" y="5745842"/>
            <a:ext cx="609600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Check for a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sharp nasal sill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by taking your fingernail and going under the nasal sill.  If there is a “lip” that stops your nail, the nasal sill is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sharp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 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 descr="http://www.oocities.org/earlofdonegal/F7-5A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855" y="1551668"/>
            <a:ext cx="2766060" cy="45732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062652" y="6364985"/>
            <a:ext cx="6096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large nasal spine with sharp sill found in white skulls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ancestry or ethnicity</a:t>
            </a:r>
            <a:endParaRPr lang="en-US" dirty="0"/>
          </a:p>
        </p:txBody>
      </p:sp>
      <p:pic>
        <p:nvPicPr>
          <p:cNvPr id="4" name="Content Placeholder 3" descr="http://www.oocities.org/earlofdonegal/F7-5B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3027769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classconnection.s3.amazonaws.com/774/flashcards/97774/jpg/2335180783_6a82eae657132984184547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66" y="2128156"/>
            <a:ext cx="4700225" cy="35759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838200" y="6447118"/>
            <a:ext cx="357662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guttered lower border in black skulls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8496" y="6036236"/>
            <a:ext cx="233916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flat sill found in Asians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pathology—what is the cause and manner of death of the person?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Unfortunately with just one bullet wound it is difficult to determine MANNER of death</a:t>
            </a:r>
          </a:p>
          <a:p>
            <a:r>
              <a:rPr lang="en-US" dirty="0" smtClean="0"/>
              <a:t>What could it be?</a:t>
            </a:r>
          </a:p>
          <a:p>
            <a:r>
              <a:rPr lang="en-US" dirty="0" smtClean="0"/>
              <a:t>This CAUSE of death is easy to determine but many skeletal cases are UNDETERMINED for both CAUSE and MANNER OF DEATH</a:t>
            </a:r>
            <a:endParaRPr lang="en-US" dirty="0"/>
          </a:p>
        </p:txBody>
      </p:sp>
      <p:pic>
        <p:nvPicPr>
          <p:cNvPr id="5" name="Picture 2" descr="Human Male Skull with a 32-caliber Gunshot Wou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62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4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did the trauma to the bone happen?  </a:t>
            </a:r>
            <a:r>
              <a:rPr lang="en-US" dirty="0" err="1"/>
              <a:t>Antemortem</a:t>
            </a:r>
            <a:r>
              <a:rPr lang="en-US" dirty="0"/>
              <a:t>—before death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Antemortem</a:t>
            </a:r>
            <a:r>
              <a:rPr lang="en-US" sz="4000" dirty="0" smtClean="0"/>
              <a:t> wounds show smoothed edges from HEALING</a:t>
            </a:r>
            <a:endParaRPr lang="en-US" sz="4000" dirty="0"/>
          </a:p>
        </p:txBody>
      </p:sp>
      <p:pic>
        <p:nvPicPr>
          <p:cNvPr id="5" name="Content Placeholder 4" descr="https://boneclones.com/images/store-product/product-145-main-original-14150392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49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Antemortem</a:t>
            </a:r>
            <a:r>
              <a:rPr lang="en-US" dirty="0" smtClean="0"/>
              <a:t> trauma on bones show smooth, raised areas called calluses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2511552"/>
            <a:ext cx="10515600" cy="4346448"/>
          </a:xfrm>
        </p:spPr>
      </p:pic>
      <p:pic>
        <p:nvPicPr>
          <p:cNvPr id="9" name="Picture 12" descr="healed cal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4680" y="914695"/>
            <a:ext cx="4572000" cy="19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Antemortem vs perimortem wounds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 person has to be alive to heal!</a:t>
            </a:r>
          </a:p>
          <a:p>
            <a:pPr eaLnBrk="1" hangingPunct="1">
              <a:defRPr/>
            </a:pPr>
            <a:r>
              <a:rPr lang="en-US" smtClean="0"/>
              <a:t>If there is healing to the wound, the injury did not necessarily cause death and person lived—</a:t>
            </a:r>
            <a:r>
              <a:rPr lang="en-US" b="1" smtClean="0"/>
              <a:t>antemortem wound</a:t>
            </a:r>
          </a:p>
          <a:p>
            <a:pPr eaLnBrk="1" hangingPunct="1">
              <a:defRPr/>
            </a:pPr>
            <a:r>
              <a:rPr lang="en-US" smtClean="0"/>
              <a:t>If there is no healing, then person </a:t>
            </a:r>
            <a:r>
              <a:rPr lang="en-US" b="1" smtClean="0"/>
              <a:t>might have died</a:t>
            </a:r>
            <a:r>
              <a:rPr lang="en-US" smtClean="0"/>
              <a:t> from injury and it is an </a:t>
            </a:r>
            <a:r>
              <a:rPr lang="en-US" b="1" smtClean="0"/>
              <a:t>perimortem wound</a:t>
            </a:r>
          </a:p>
        </p:txBody>
      </p:sp>
    </p:spTree>
    <p:extLst>
      <p:ext uri="{BB962C8B-B14F-4D97-AF65-F5344CB8AC3E}">
        <p14:creationId xmlns:p14="http://schemas.microsoft.com/office/powerpoint/2010/main" val="570474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antemortem</a:t>
            </a:r>
            <a:r>
              <a:rPr lang="en-US" dirty="0" smtClean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 smtClean="0"/>
              <a:t>Perimortem</a:t>
            </a:r>
            <a:endParaRPr lang="en-US" dirty="0" smtClean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Slide on the left is from a antemortem trauma which did NOT cause death since there is healing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/>
              <a:t>Slide on the right has sharp edges and from perimortem wound that probably caused death since there is NO healing shown</a:t>
            </a:r>
          </a:p>
        </p:txBody>
      </p:sp>
      <p:pic>
        <p:nvPicPr>
          <p:cNvPr id="15364" name="Picture 7" descr="healed fracture l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6189"/>
            <a:ext cx="4038600" cy="2892425"/>
          </a:xfrm>
        </p:spPr>
      </p:pic>
    </p:spTree>
    <p:extLst>
      <p:ext uri="{BB962C8B-B14F-4D97-AF65-F5344CB8AC3E}">
        <p14:creationId xmlns:p14="http://schemas.microsoft.com/office/powerpoint/2010/main" val="3885542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Be careful judging the wound that killed….	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77876"/>
            <a:ext cx="10515600" cy="435133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3600" dirty="0" smtClean="0"/>
              <a:t>You cannot know absolutely that the </a:t>
            </a:r>
            <a:r>
              <a:rPr lang="en-US" sz="3600" dirty="0" err="1" smtClean="0"/>
              <a:t>perimortem</a:t>
            </a:r>
            <a:r>
              <a:rPr lang="en-US" sz="3600" dirty="0" smtClean="0"/>
              <a:t> wound you see was the wound that killed the person despite the lack of healing</a:t>
            </a:r>
          </a:p>
          <a:p>
            <a:pPr eaLnBrk="1" hangingPunct="1">
              <a:defRPr/>
            </a:pPr>
            <a:r>
              <a:rPr lang="en-US" sz="3600" dirty="0" smtClean="0"/>
              <a:t>Remember with skeletal material, you only have part of the picture since you do not have fresh tissue in which to discern more injuries</a:t>
            </a:r>
            <a:endParaRPr lang="en-US" sz="3600" dirty="0"/>
          </a:p>
          <a:p>
            <a:pPr eaLnBrk="1" hangingPunct="1">
              <a:defRPr/>
            </a:pPr>
            <a:r>
              <a:rPr lang="en-US" sz="3600" dirty="0" smtClean="0"/>
              <a:t>A person could die from a massive heart attack while driving, crash their car, sustain multiple fractures and look like they died from blunt force trauma </a:t>
            </a:r>
          </a:p>
        </p:txBody>
      </p:sp>
    </p:spTree>
    <p:extLst>
      <p:ext uri="{BB962C8B-B14F-4D97-AF65-F5344CB8AC3E}">
        <p14:creationId xmlns:p14="http://schemas.microsoft.com/office/powerpoint/2010/main" val="129460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Creating a body farm using a chicken fryer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3703"/>
            <a:ext cx="5181600" cy="4853260"/>
          </a:xfrm>
        </p:spPr>
        <p:txBody>
          <a:bodyPr>
            <a:normAutofit lnSpcReduction="10000"/>
          </a:bodyPr>
          <a:lstStyle/>
          <a:p>
            <a:r>
              <a:rPr lang="en-US" altLang="en-US" sz="4000" dirty="0"/>
              <a:t>Use it </a:t>
            </a:r>
            <a:r>
              <a:rPr lang="en-US" altLang="en-US" sz="4000" dirty="0" smtClean="0"/>
              <a:t>to learn the life cycle of flies</a:t>
            </a:r>
            <a:endParaRPr lang="en-US" altLang="en-US" sz="4000" dirty="0"/>
          </a:p>
          <a:p>
            <a:r>
              <a:rPr lang="en-US" altLang="en-US" sz="4000" dirty="0" smtClean="0"/>
              <a:t>Use it to build your own forensic entomology inventory </a:t>
            </a:r>
            <a:endParaRPr lang="en-US" altLang="en-US" sz="4000" dirty="0"/>
          </a:p>
          <a:p>
            <a:r>
              <a:rPr lang="en-US" sz="4000" dirty="0" smtClean="0"/>
              <a:t>Use it to calculate post-mortem time interval A.K.A. when the </a:t>
            </a:r>
            <a:r>
              <a:rPr lang="en-US" sz="4000" b="1" dirty="0" smtClean="0"/>
              <a:t>fly eggs </a:t>
            </a:r>
            <a:r>
              <a:rPr lang="en-US" sz="4000" dirty="0" smtClean="0"/>
              <a:t>appear</a:t>
            </a:r>
            <a:endParaRPr lang="en-US" sz="4000" dirty="0"/>
          </a:p>
        </p:txBody>
      </p:sp>
      <p:pic>
        <p:nvPicPr>
          <p:cNvPr id="5" name="Picture 6" descr="New 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469" y="1463041"/>
            <a:ext cx="5797731" cy="4981302"/>
          </a:xfrm>
          <a:noFill/>
        </p:spPr>
      </p:pic>
    </p:spTree>
    <p:extLst>
      <p:ext uri="{BB962C8B-B14F-4D97-AF65-F5344CB8AC3E}">
        <p14:creationId xmlns:p14="http://schemas.microsoft.com/office/powerpoint/2010/main" val="42734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Perimortem wounds vs Postmortem wounds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/>
              <a:t>B) Wounds to fresh bones can result in hinged fractures where part of the bone is still attached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/>
              <a:t>Distinguished from old bones because they are brittle and area would just break away (postmortem)</a:t>
            </a:r>
          </a:p>
        </p:txBody>
      </p:sp>
      <p:pic>
        <p:nvPicPr>
          <p:cNvPr id="17412" name="Picture 9" descr="hinge fracture_edited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1" y="2044700"/>
            <a:ext cx="4092575" cy="3556000"/>
          </a:xfrm>
        </p:spPr>
      </p:pic>
      <p:sp>
        <p:nvSpPr>
          <p:cNvPr id="2" name="TextBox 1"/>
          <p:cNvSpPr txBox="1"/>
          <p:nvPr/>
        </p:nvSpPr>
        <p:spPr>
          <a:xfrm>
            <a:off x="6858000" y="4724401"/>
            <a:ext cx="26569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Hinge fracture </a:t>
            </a:r>
          </a:p>
        </p:txBody>
      </p:sp>
    </p:spTree>
    <p:extLst>
      <p:ext uri="{BB962C8B-B14F-4D97-AF65-F5344CB8AC3E}">
        <p14:creationId xmlns:p14="http://schemas.microsoft.com/office/powerpoint/2010/main" val="383994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Gunshot wounds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/>
              <a:t>The entrance wound of a cranial gunshot is beveled internally, while the exit wound is beveled externally.</a:t>
            </a:r>
            <a:r>
              <a:rPr lang="en-US" sz="2400"/>
              <a:t> </a:t>
            </a:r>
          </a:p>
        </p:txBody>
      </p:sp>
      <p:pic>
        <p:nvPicPr>
          <p:cNvPr id="21508" name="Picture 16" descr="entrance wound with internal beveling_edited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5989" y="1905000"/>
            <a:ext cx="185102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17" descr="exit wound with external bevelin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7564" y="4132264"/>
            <a:ext cx="2047875" cy="1639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18"/>
          <p:cNvSpPr txBox="1">
            <a:spLocks noChangeArrowheads="1"/>
          </p:cNvSpPr>
          <p:nvPr/>
        </p:nvSpPr>
        <p:spPr bwMode="auto">
          <a:xfrm>
            <a:off x="8061325" y="5899151"/>
            <a:ext cx="554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Exit</a:t>
            </a:r>
          </a:p>
        </p:txBody>
      </p:sp>
      <p:sp>
        <p:nvSpPr>
          <p:cNvPr id="21511" name="Text Box 19"/>
          <p:cNvSpPr txBox="1">
            <a:spLocks noChangeArrowheads="1"/>
          </p:cNvSpPr>
          <p:nvPr/>
        </p:nvSpPr>
        <p:spPr bwMode="auto">
          <a:xfrm>
            <a:off x="9432926" y="2851151"/>
            <a:ext cx="1063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entrance</a:t>
            </a:r>
          </a:p>
        </p:txBody>
      </p:sp>
    </p:spTree>
    <p:extLst>
      <p:ext uri="{BB962C8B-B14F-4D97-AF65-F5344CB8AC3E}">
        <p14:creationId xmlns:p14="http://schemas.microsoft.com/office/powerpoint/2010/main" val="19389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Hammer head wounds:  antemortem versus </a:t>
            </a:r>
            <a:r>
              <a:rPr lang="en-US" dirty="0" err="1" smtClean="0"/>
              <a:t>perimortem</a:t>
            </a:r>
            <a:endParaRPr lang="en-US" dirty="0"/>
          </a:p>
        </p:txBody>
      </p:sp>
      <p:pic>
        <p:nvPicPr>
          <p:cNvPr id="32771" name="Picture 2" descr="C:\Users\gkwillia\Desktop\antimortem hammer 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1862138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blunt trauma by ham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46751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2"/>
          <p:cNvSpPr txBox="1">
            <a:spLocks noChangeArrowheads="1"/>
          </p:cNvSpPr>
          <p:nvPr/>
        </p:nvSpPr>
        <p:spPr bwMode="auto">
          <a:xfrm>
            <a:off x="6400801" y="3414713"/>
            <a:ext cx="267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Perimortem:  No healing</a:t>
            </a:r>
          </a:p>
        </p:txBody>
      </p:sp>
      <p:sp>
        <p:nvSpPr>
          <p:cNvPr id="32774" name="TextBox 4"/>
          <p:cNvSpPr txBox="1">
            <a:spLocks noChangeArrowheads="1"/>
          </p:cNvSpPr>
          <p:nvPr/>
        </p:nvSpPr>
        <p:spPr bwMode="auto">
          <a:xfrm>
            <a:off x="2133600" y="2344739"/>
            <a:ext cx="3106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Antemortem:  shows healing</a:t>
            </a:r>
          </a:p>
        </p:txBody>
      </p:sp>
    </p:spTree>
    <p:extLst>
      <p:ext uri="{BB962C8B-B14F-4D97-AF65-F5344CB8AC3E}">
        <p14:creationId xmlns:p14="http://schemas.microsoft.com/office/powerpoint/2010/main" val="169541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Warnings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Be aware, bone does not accurately tell you the caliber of the projectile.  </a:t>
            </a:r>
          </a:p>
          <a:p>
            <a:pPr eaLnBrk="1" hangingPunct="1">
              <a:defRPr/>
            </a:pPr>
            <a:r>
              <a:rPr lang="en-US" smtClean="0"/>
              <a:t>The diameter of the wound may be larger due to the angle of entry, chipping of the bone edges.  </a:t>
            </a:r>
          </a:p>
          <a:p>
            <a:pPr eaLnBrk="1" hangingPunct="1">
              <a:defRPr/>
            </a:pPr>
            <a:r>
              <a:rPr lang="en-US" smtClean="0"/>
              <a:t>It could be smaller due to the shrinkage of the bone during drying. </a:t>
            </a:r>
          </a:p>
        </p:txBody>
      </p:sp>
    </p:spTree>
    <p:extLst>
      <p:ext uri="{BB962C8B-B14F-4D97-AF65-F5344CB8AC3E}">
        <p14:creationId xmlns:p14="http://schemas.microsoft.com/office/powerpoint/2010/main" val="4162742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/>
              <a:t>Cavitation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rapid expansion of air is known </a:t>
            </a:r>
            <a:r>
              <a:rPr lang="en-US" smtClean="0"/>
              <a:t>as cavitation</a:t>
            </a:r>
            <a:r>
              <a:rPr lang="en-US" dirty="0" smtClean="0"/>
              <a:t>.  The shock wave from a bullet from a high-powered or high-velocity weapon like a rifle pushes a chamber of air in front of it which causes the massive holes.  Usually the bullet doesn’t hit the bone at all but the cavitation does all the massive damage.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6627" name="Picture 2" descr="C:\Users\gkwillia\Desktop\slide_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" y="0"/>
            <a:ext cx="104677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1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Cavitation from a shotgun blast creates a huge hole</a:t>
            </a:r>
            <a:endParaRPr lang="en-US" dirty="0"/>
          </a:p>
        </p:txBody>
      </p:sp>
      <p:pic>
        <p:nvPicPr>
          <p:cNvPr id="37890" name="Picture 2" descr="https://boneclones.com/images/store-product/product-1289-main-original-1415042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4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Final for Skeletal Remains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Students are put in groups with a pathologist, photographer, </a:t>
            </a:r>
            <a:r>
              <a:rPr lang="en-US" sz="3600" dirty="0" err="1" smtClean="0"/>
              <a:t>taphonomist</a:t>
            </a:r>
            <a:r>
              <a:rPr lang="en-US" sz="3600" dirty="0" smtClean="0"/>
              <a:t>, entomologist, and anthropologist.   The anthropologist gives everyone an anthropology job since they are numerous</a:t>
            </a:r>
          </a:p>
          <a:p>
            <a:r>
              <a:rPr lang="en-US" sz="3600" dirty="0" smtClean="0"/>
              <a:t>Each group gets to collect a box of bones from outside after they have measured the scene and taking pictures</a:t>
            </a:r>
          </a:p>
          <a:p>
            <a:r>
              <a:rPr lang="en-US" sz="3600" dirty="0" smtClean="0"/>
              <a:t>Case reports are required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714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49525"/>
          </a:xfrm>
        </p:spPr>
        <p:txBody>
          <a:bodyPr>
            <a:normAutofit/>
          </a:bodyPr>
          <a:lstStyle/>
          <a:p>
            <a:pPr algn="ctr"/>
            <a:r>
              <a:rPr lang="en-US" sz="13800" dirty="0" smtClean="0"/>
              <a:t>Questions?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04018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lowfly life cyct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8775" y="0"/>
            <a:ext cx="8839200" cy="6715125"/>
          </a:xfr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886451" y="6630988"/>
            <a:ext cx="4816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Image: http://www.nlm.nih.gov/visibleproofs </a:t>
            </a:r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3479800" y="833439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3</a:t>
            </a:r>
            <a:r>
              <a:rPr lang="en-US" altLang="en-US" baseline="30000">
                <a:solidFill>
                  <a:srgbClr val="0070C0"/>
                </a:solidFill>
              </a:rPr>
              <a:t>rd</a:t>
            </a:r>
            <a:r>
              <a:rPr lang="en-US" altLang="en-US">
                <a:solidFill>
                  <a:srgbClr val="0070C0"/>
                </a:solidFill>
              </a:rPr>
              <a:t> instar</a:t>
            </a: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2438400" y="324485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2</a:t>
            </a:r>
            <a:r>
              <a:rPr lang="en-US" altLang="en-US" baseline="30000">
                <a:solidFill>
                  <a:srgbClr val="0070C0"/>
                </a:solidFill>
              </a:rPr>
              <a:t>nd</a:t>
            </a:r>
            <a:r>
              <a:rPr lang="en-US" altLang="en-US">
                <a:solidFill>
                  <a:srgbClr val="0070C0"/>
                </a:solidFill>
              </a:rPr>
              <a:t> instar</a:t>
            </a:r>
          </a:p>
        </p:txBody>
      </p:sp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8213726" y="1006475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pupa</a:t>
            </a:r>
          </a:p>
        </p:txBody>
      </p:sp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3200400" y="6019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1</a:t>
            </a:r>
            <a:r>
              <a:rPr lang="en-US" altLang="en-US" baseline="30000">
                <a:solidFill>
                  <a:srgbClr val="0070C0"/>
                </a:solidFill>
              </a:rPr>
              <a:t>st</a:t>
            </a:r>
            <a:r>
              <a:rPr lang="en-US" altLang="en-US">
                <a:solidFill>
                  <a:srgbClr val="0070C0"/>
                </a:solidFill>
              </a:rPr>
              <a:t> instar</a:t>
            </a:r>
          </a:p>
        </p:txBody>
      </p:sp>
      <p:sp>
        <p:nvSpPr>
          <p:cNvPr id="14344" name="TextBox 6"/>
          <p:cNvSpPr txBox="1">
            <a:spLocks noChangeArrowheads="1"/>
          </p:cNvSpPr>
          <p:nvPr/>
        </p:nvSpPr>
        <p:spPr bwMode="auto">
          <a:xfrm>
            <a:off x="8991601" y="5137150"/>
            <a:ext cx="94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adult</a:t>
            </a:r>
          </a:p>
        </p:txBody>
      </p:sp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5973763" y="5029200"/>
            <a:ext cx="741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eggs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932" y="603161"/>
            <a:ext cx="269670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Temp X Time= ADH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90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Calculating PMI from </a:t>
            </a:r>
            <a:br>
              <a:rPr lang="en-US" altLang="en-US" sz="4000" dirty="0"/>
            </a:br>
            <a:r>
              <a:rPr lang="en-US" altLang="en-US" sz="4000" dirty="0"/>
              <a:t>Accumulated Degree Hours (ADH)</a:t>
            </a:r>
          </a:p>
        </p:txBody>
      </p:sp>
      <p:graphicFrame>
        <p:nvGraphicFramePr>
          <p:cNvPr id="79875" name="Group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86196346"/>
              </p:ext>
            </p:extLst>
          </p:nvPr>
        </p:nvGraphicFramePr>
        <p:xfrm>
          <a:off x="1524000" y="1518833"/>
          <a:ext cx="9144000" cy="5404257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2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From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To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Temp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Hours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Cumulative 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Egg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cs typeface="Tahoma" charset="0"/>
                        </a:rPr>
                        <a:t>° 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X 23=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 ADH 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4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st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nd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cs typeface="Tahoma" charset="0"/>
                        </a:rPr>
                        <a:t>° 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27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70 X 27=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1890 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1890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nd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rd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cs typeface="Tahoma" charset="0"/>
                        </a:rPr>
                        <a:t>° 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22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X 22 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1540 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1610+1890+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1540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rd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 Instar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Pupa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cs typeface="Tahoma" charset="0"/>
                        </a:rPr>
                        <a:t>° 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130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X 130 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9100 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1610+1890+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1540+9100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4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Pupa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Adult Fly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cs typeface="Tahoma" charset="0"/>
                        </a:rPr>
                        <a:t>° F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143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70 X 143 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10010 ADH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1610+1890+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1540+9100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+10010=24,150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6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Calculating ADH from Climate Data with Sylvia Hunt Case, a real case</a:t>
            </a:r>
            <a:endParaRPr lang="en-US" altLang="en-US" sz="40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4800599"/>
            <a:ext cx="8164512" cy="22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90688"/>
            <a:ext cx="9067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2667000"/>
            <a:ext cx="8837612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things in a small body farm that you would see at a real crime scene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07" y="1550126"/>
            <a:ext cx="9109164" cy="5416731"/>
          </a:xfrm>
        </p:spPr>
      </p:pic>
    </p:spTree>
    <p:extLst>
      <p:ext uri="{BB962C8B-B14F-4D97-AF65-F5344CB8AC3E}">
        <p14:creationId xmlns:p14="http://schemas.microsoft.com/office/powerpoint/2010/main" val="454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1648</Words>
  <Application>Microsoft Office PowerPoint</Application>
  <PresentationFormat>Widescreen</PresentationFormat>
  <Paragraphs>249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Theme</vt:lpstr>
      <vt:lpstr>Chart</vt:lpstr>
      <vt:lpstr>Document</vt:lpstr>
      <vt:lpstr>Acrobat Document</vt:lpstr>
      <vt:lpstr>   Teaching Forensics presented by Gretchen Williams Clover Park High School in Clover Park School District </vt:lpstr>
      <vt:lpstr>Introduction—who am I?</vt:lpstr>
      <vt:lpstr>The best way to teach forensics is to teach it like it is really done in the field—use authentic resources and documents</vt:lpstr>
      <vt:lpstr>Introduction--Employability skills</vt:lpstr>
      <vt:lpstr>Creating a body farm using a chicken fryer</vt:lpstr>
      <vt:lpstr>PowerPoint Presentation</vt:lpstr>
      <vt:lpstr>Calculating PMI from  Accumulated Degree Hours (ADH)</vt:lpstr>
      <vt:lpstr>Calculating ADH from Climate Data with Sylvia Hunt Case, a real case</vt:lpstr>
      <vt:lpstr>You can see things in a small body farm that you would see at a real crime scene</vt:lpstr>
      <vt:lpstr>Maggot mass’s temperature is shown to be 15-20 degrees above ambient temperature; this has been observed even with our chicken</vt:lpstr>
      <vt:lpstr>Third instars migrating away from a body when they are ready to pupate</vt:lpstr>
      <vt:lpstr>Skin holes made by insects to protect themselves from rain and cold</vt:lpstr>
      <vt:lpstr>PMI calculation:  Lividity or livor mortis on back, finger makes blanched area, lividity is not fixed—this person has been dead for less than 8 hours</vt:lpstr>
      <vt:lpstr>Rigor mortis—stiffening of muscles</vt:lpstr>
      <vt:lpstr>Algor mortis </vt:lpstr>
      <vt:lpstr>CSA—analyzing evidence at the scene</vt:lpstr>
      <vt:lpstr>Blood analysis</vt:lpstr>
      <vt:lpstr>Unknown white powders at the scene—combines with toxicology for pathology</vt:lpstr>
      <vt:lpstr>Results from the unknown white powders and the drugs they relate to</vt:lpstr>
      <vt:lpstr>PowerPoint Presentation</vt:lpstr>
      <vt:lpstr>Toxicology—can tell you more about the cause and/or manner of death--pathology </vt:lpstr>
      <vt:lpstr>Toxicology with drug amounts and using Winek’s resource, 2nd column</vt:lpstr>
      <vt:lpstr>Blunt force trauma:  Coup and Contrecoup Injuries—add another layer to the final</vt:lpstr>
      <vt:lpstr>Cerebrospinal fluid—blue area</vt:lpstr>
      <vt:lpstr>Contrecoup injuries and falling—Accidental manner of death</vt:lpstr>
      <vt:lpstr>Final for Fresh Bodies</vt:lpstr>
      <vt:lpstr>Thank you!  </vt:lpstr>
      <vt:lpstr>Are the bones human or animal?</vt:lpstr>
      <vt:lpstr>If you find animal bones, before gathering it for your class, take a picture of it</vt:lpstr>
      <vt:lpstr>Skeletal material—are the bones human or animal?  How can you tell? </vt:lpstr>
      <vt:lpstr>Bones are inventoried and put in the correct anatomical position </vt:lpstr>
      <vt:lpstr>Case from Thurston County Coroner’s Office</vt:lpstr>
      <vt:lpstr>Now the chicken is nothing but bones in your body farm</vt:lpstr>
      <vt:lpstr>Forensic Entomology—skeletal  Last succession of insects—beetles, some flies</vt:lpstr>
      <vt:lpstr>Dermestid beetles cleaning an animal skull</vt:lpstr>
      <vt:lpstr>Rove beetles</vt:lpstr>
      <vt:lpstr>Skeletal Taphonomy—calculating time interval since death </vt:lpstr>
      <vt:lpstr>Forensic taphonomy:  How long was the body there?</vt:lpstr>
      <vt:lpstr>Anthropology answers who was this person?</vt:lpstr>
      <vt:lpstr>Aging bones using epiphyses</vt:lpstr>
      <vt:lpstr>PowerPoint Presentation</vt:lpstr>
      <vt:lpstr>Determining ancestry or ethnicity</vt:lpstr>
      <vt:lpstr>Determining ancestry or ethnicity</vt:lpstr>
      <vt:lpstr>Forensic pathology—what is the cause and manner of death of the person?</vt:lpstr>
      <vt:lpstr>When did the trauma to the bone happen?  Antemortem—before death</vt:lpstr>
      <vt:lpstr>Antemortem trauma on bones show smooth, raised areas called calluses</vt:lpstr>
      <vt:lpstr>Antemortem vs perimortem wounds</vt:lpstr>
      <vt:lpstr>antemortem vs Perimortem</vt:lpstr>
      <vt:lpstr>Be careful judging the wound that killed…. </vt:lpstr>
      <vt:lpstr>Perimortem wounds vs Postmortem wounds</vt:lpstr>
      <vt:lpstr>Gunshot wounds</vt:lpstr>
      <vt:lpstr>Hammer head wounds:  antemortem versus perimortem</vt:lpstr>
      <vt:lpstr>Warnings</vt:lpstr>
      <vt:lpstr>Cavitation</vt:lpstr>
      <vt:lpstr>PowerPoint Presentation</vt:lpstr>
      <vt:lpstr>Cavitation from a shotgun blast creates a huge hole</vt:lpstr>
      <vt:lpstr>Final for Skeletal Remains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Forensics presented by Gretchen Williams Clover Park High School in Clover Park School District</dc:title>
  <dc:creator>Gretchen Williams</dc:creator>
  <cp:lastModifiedBy>Gretchen Williams</cp:lastModifiedBy>
  <cp:revision>178</cp:revision>
  <cp:lastPrinted>2019-08-02T21:10:59Z</cp:lastPrinted>
  <dcterms:created xsi:type="dcterms:W3CDTF">2017-08-07T03:44:52Z</dcterms:created>
  <dcterms:modified xsi:type="dcterms:W3CDTF">2019-08-07T17:53:49Z</dcterms:modified>
</cp:coreProperties>
</file>