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Lato" panose="020F0502020204030203" pitchFamily="34" charset="0"/>
      <p:regular r:id="rId27"/>
      <p:bold r:id="rId28"/>
      <p:italic r:id="rId29"/>
      <p:boldItalic r:id="rId30"/>
    </p:embeddedFont>
    <p:embeddedFont>
      <p:font typeface="Raleway"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84" y="3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2149892bb_0_2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82149892bb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82149892bb_0_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82149892bb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2149892bb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82149892bb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82149892bb_0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82149892bb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2149892bb_0_3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82149892bb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82149892bb_0_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82149892bb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82149892bb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82149892bb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a2c75cbe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a2c75cb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2149892bb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2149892bb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82149892bb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82149892bb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2149892bb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82149892b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a2c75cbe9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8a2c75cbe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2149892bb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82149892bb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0909"/>
              </a:lnSpc>
              <a:spcBef>
                <a:spcPts val="1000"/>
              </a:spcBef>
              <a:spcAft>
                <a:spcPts val="0"/>
              </a:spcAft>
              <a:buNone/>
            </a:pPr>
            <a:r>
              <a:rPr lang="en"/>
              <a:t>Students will read 1-2 chapters a week with a discussion on Fridays</a:t>
            </a:r>
            <a:endParaRPr/>
          </a:p>
          <a:p>
            <a:pPr marL="0" lvl="0" indent="0" algn="l" rtl="0">
              <a:lnSpc>
                <a:spcPct val="130909"/>
              </a:lnSpc>
              <a:spcBef>
                <a:spcPts val="1000"/>
              </a:spcBef>
              <a:spcAft>
                <a:spcPts val="0"/>
              </a:spcAft>
              <a:buNone/>
            </a:pPr>
            <a:r>
              <a:rPr lang="en"/>
              <a:t>Final Project- In groups of 2-3 they will present a model to my sports medicine 1 students on how athletic trainers can create an open dialogue about mental health to their athletes (creating an awareness campaign in the training room, who to go to for help, etc.) and what resources athletes can utilize to benefit them</a:t>
            </a:r>
            <a:endParaRPr sz="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8a2c75cbe9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8a2c75cbe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82149892bb_0_2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82149892bb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82149892bb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82149892bb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2149892bb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82149892bb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82149892bb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82149892b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82149892bb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82149892bb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82149892bb_0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82149892bb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82149892bb_0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82149892bb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82149892bb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82149892bb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2149892bb_0_2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2149892bb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6.jp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1.jpg"/><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hyperlink" Target="https://drive.google.com/drive/folders/1DADzq_SEGmJ-x2lqg72qeMQ33MD7e_e2?usp=sharing"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drive.google.com/drive/folders/1uDzBlzr1vhzSYCcQ_vtrWFPmmMsgMVw-?usp=sharing"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mailto:courtneypeart@selahschools.or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mailto:sbrophy@bethelsd.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Hands on Projects for Sports Medicine Classes</a:t>
            </a:r>
            <a:endParaRPr/>
          </a:p>
        </p:txBody>
      </p:sp>
      <p:sp>
        <p:nvSpPr>
          <p:cNvPr id="87" name="Google Shape;87;p1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Presented by: Courtney Peart, MA, LAT, ATC &amp; Stefanie Brophy MEd, ATC, AT/L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2"/>
          <p:cNvPicPr preferRelativeResize="0"/>
          <p:nvPr/>
        </p:nvPicPr>
        <p:blipFill>
          <a:blip r:embed="rId3">
            <a:alphaModFix/>
          </a:blip>
          <a:stretch>
            <a:fillRect/>
          </a:stretch>
        </p:blipFill>
        <p:spPr>
          <a:xfrm>
            <a:off x="1974075" y="2198325"/>
            <a:ext cx="4961392" cy="2945175"/>
          </a:xfrm>
          <a:prstGeom prst="rect">
            <a:avLst/>
          </a:prstGeom>
          <a:noFill/>
          <a:ln>
            <a:noFill/>
          </a:ln>
        </p:spPr>
      </p:pic>
      <p:pic>
        <p:nvPicPr>
          <p:cNvPr id="151" name="Google Shape;151;p22"/>
          <p:cNvPicPr preferRelativeResize="0"/>
          <p:nvPr/>
        </p:nvPicPr>
        <p:blipFill>
          <a:blip r:embed="rId4">
            <a:alphaModFix/>
          </a:blip>
          <a:stretch>
            <a:fillRect/>
          </a:stretch>
        </p:blipFill>
        <p:spPr>
          <a:xfrm>
            <a:off x="818275" y="103875"/>
            <a:ext cx="7569124" cy="2094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23"/>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8" name="Google Shape;158;p23"/>
          <p:cNvPicPr preferRelativeResize="0"/>
          <p:nvPr/>
        </p:nvPicPr>
        <p:blipFill>
          <a:blip r:embed="rId3">
            <a:alphaModFix/>
          </a:blip>
          <a:stretch>
            <a:fillRect/>
          </a:stretch>
        </p:blipFill>
        <p:spPr>
          <a:xfrm>
            <a:off x="526025" y="147950"/>
            <a:ext cx="7980454" cy="4489000"/>
          </a:xfrm>
          <a:prstGeom prst="rect">
            <a:avLst/>
          </a:prstGeom>
          <a:noFill/>
          <a:ln>
            <a:noFill/>
          </a:ln>
        </p:spPr>
      </p:pic>
      <p:sp>
        <p:nvSpPr>
          <p:cNvPr id="159" name="Google Shape;159;p23"/>
          <p:cNvSpPr txBox="1"/>
          <p:nvPr/>
        </p:nvSpPr>
        <p:spPr>
          <a:xfrm>
            <a:off x="1529400" y="4442125"/>
            <a:ext cx="5805900" cy="41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i="1">
                <a:latin typeface="Lato"/>
                <a:ea typeface="Lato"/>
                <a:cs typeface="Lato"/>
                <a:sym typeface="Lato"/>
              </a:rPr>
              <a:t>Pictures courtesy of Audrey Ebert - Wilson HS, Tacoma, WA</a:t>
            </a:r>
            <a:endParaRPr sz="1200" i="1">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495650" y="588025"/>
            <a:ext cx="465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t>Other collaborations to consider:</a:t>
            </a:r>
            <a:endParaRPr sz="2100"/>
          </a:p>
        </p:txBody>
      </p:sp>
      <p:sp>
        <p:nvSpPr>
          <p:cNvPr id="165" name="Google Shape;165;p24"/>
          <p:cNvSpPr txBox="1">
            <a:spLocks noGrp="1"/>
          </p:cNvSpPr>
          <p:nvPr>
            <p:ph type="body" idx="1"/>
          </p:nvPr>
        </p:nvSpPr>
        <p:spPr>
          <a:xfrm>
            <a:off x="281350" y="1334050"/>
            <a:ext cx="4658700" cy="3565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Get with local sports med programs (if possible) and host a small hands on skills symposium </a:t>
            </a:r>
            <a:endParaRPr sz="1600"/>
          </a:p>
          <a:p>
            <a:pPr marL="914400" lvl="1" indent="-317500" algn="l" rtl="0">
              <a:spcBef>
                <a:spcPts val="0"/>
              </a:spcBef>
              <a:spcAft>
                <a:spcPts val="0"/>
              </a:spcAft>
              <a:buSzPts val="1400"/>
              <a:buChar char="-"/>
            </a:pPr>
            <a:r>
              <a:rPr lang="en" sz="1400"/>
              <a:t>Yakima Valley does this every year where students learn suturing, casting, kinesio tape application, participate in a knowledge bowl and team building skills competitions</a:t>
            </a:r>
            <a:endParaRPr sz="1400"/>
          </a:p>
          <a:p>
            <a:pPr marL="457200" lvl="0" indent="-330200" algn="l" rtl="0">
              <a:spcBef>
                <a:spcPts val="0"/>
              </a:spcBef>
              <a:spcAft>
                <a:spcPts val="0"/>
              </a:spcAft>
              <a:buSzPts val="1600"/>
              <a:buChar char="-"/>
            </a:pPr>
            <a:r>
              <a:rPr lang="en" sz="1600"/>
              <a:t>Pre-participation exams</a:t>
            </a:r>
            <a:endParaRPr sz="1600"/>
          </a:p>
          <a:p>
            <a:pPr marL="914400" lvl="1" indent="-317500" algn="l" rtl="0">
              <a:spcBef>
                <a:spcPts val="0"/>
              </a:spcBef>
              <a:spcAft>
                <a:spcPts val="0"/>
              </a:spcAft>
              <a:buSzPts val="1400"/>
              <a:buChar char="-"/>
            </a:pPr>
            <a:r>
              <a:rPr lang="en" sz="1400"/>
              <a:t>Walk students through and teach them what a pre-participation exam looks like</a:t>
            </a:r>
            <a:endParaRPr sz="1400"/>
          </a:p>
          <a:p>
            <a:pPr marL="1371600" lvl="2" indent="-317500" algn="l" rtl="0">
              <a:spcBef>
                <a:spcPts val="0"/>
              </a:spcBef>
              <a:spcAft>
                <a:spcPts val="0"/>
              </a:spcAft>
              <a:buSzPts val="1400"/>
              <a:buChar char="-"/>
            </a:pPr>
            <a:r>
              <a:rPr lang="en" sz="1400"/>
              <a:t>Teach them how to do height, weight, eye chart, reflexes, blood pressure, respiration rate, etc</a:t>
            </a:r>
            <a:endParaRPr sz="1400"/>
          </a:p>
        </p:txBody>
      </p:sp>
      <p:pic>
        <p:nvPicPr>
          <p:cNvPr id="166" name="Google Shape;166;p24"/>
          <p:cNvPicPr preferRelativeResize="0"/>
          <p:nvPr/>
        </p:nvPicPr>
        <p:blipFill rotWithShape="1">
          <a:blip r:embed="rId3">
            <a:alphaModFix/>
          </a:blip>
          <a:srcRect l="23613" r="8823" b="12126"/>
          <a:stretch/>
        </p:blipFill>
        <p:spPr>
          <a:xfrm rot="-5400000">
            <a:off x="6842462" y="28612"/>
            <a:ext cx="2330150" cy="2272925"/>
          </a:xfrm>
          <a:prstGeom prst="rect">
            <a:avLst/>
          </a:prstGeom>
          <a:noFill/>
          <a:ln>
            <a:noFill/>
          </a:ln>
        </p:spPr>
      </p:pic>
      <p:pic>
        <p:nvPicPr>
          <p:cNvPr id="167" name="Google Shape;167;p24"/>
          <p:cNvPicPr preferRelativeResize="0"/>
          <p:nvPr/>
        </p:nvPicPr>
        <p:blipFill>
          <a:blip r:embed="rId4">
            <a:alphaModFix/>
          </a:blip>
          <a:stretch>
            <a:fillRect/>
          </a:stretch>
        </p:blipFill>
        <p:spPr>
          <a:xfrm rot="-5400000">
            <a:off x="4560862" y="2489213"/>
            <a:ext cx="3033475" cy="22750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5"/>
          <p:cNvSpPr txBox="1">
            <a:spLocks noGrp="1"/>
          </p:cNvSpPr>
          <p:nvPr>
            <p:ph type="title"/>
          </p:nvPr>
        </p:nvSpPr>
        <p:spPr>
          <a:xfrm>
            <a:off x="388300" y="190050"/>
            <a:ext cx="36921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Other collaborations to consider:</a:t>
            </a:r>
            <a:endParaRPr/>
          </a:p>
        </p:txBody>
      </p:sp>
      <p:sp>
        <p:nvSpPr>
          <p:cNvPr id="173" name="Google Shape;173;p25"/>
          <p:cNvSpPr txBox="1">
            <a:spLocks noGrp="1"/>
          </p:cNvSpPr>
          <p:nvPr>
            <p:ph type="body" idx="1"/>
          </p:nvPr>
        </p:nvSpPr>
        <p:spPr>
          <a:xfrm>
            <a:off x="0" y="1344800"/>
            <a:ext cx="2650200" cy="3565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Work with local fire department </a:t>
            </a:r>
            <a:endParaRPr sz="1600"/>
          </a:p>
          <a:p>
            <a:pPr marL="914400" lvl="1" indent="-317500" algn="l" rtl="0">
              <a:spcBef>
                <a:spcPts val="0"/>
              </a:spcBef>
              <a:spcAft>
                <a:spcPts val="0"/>
              </a:spcAft>
              <a:buSzPts val="1400"/>
              <a:buChar char="-"/>
            </a:pPr>
            <a:r>
              <a:rPr lang="en" sz="1400"/>
              <a:t>Selah FD comes in to work with advanced sports med students on a spine boarding lab every year so students understand what teamwork looks like </a:t>
            </a:r>
            <a:endParaRPr sz="1400"/>
          </a:p>
          <a:p>
            <a:pPr marL="0" lvl="0" indent="0" algn="l" rtl="0">
              <a:spcBef>
                <a:spcPts val="1600"/>
              </a:spcBef>
              <a:spcAft>
                <a:spcPts val="1600"/>
              </a:spcAft>
              <a:buNone/>
            </a:pPr>
            <a:endParaRPr sz="1400"/>
          </a:p>
        </p:txBody>
      </p:sp>
      <p:pic>
        <p:nvPicPr>
          <p:cNvPr id="174" name="Google Shape;174;p25"/>
          <p:cNvPicPr preferRelativeResize="0"/>
          <p:nvPr/>
        </p:nvPicPr>
        <p:blipFill rotWithShape="1">
          <a:blip r:embed="rId3">
            <a:alphaModFix/>
          </a:blip>
          <a:srcRect l="27017"/>
          <a:stretch/>
        </p:blipFill>
        <p:spPr>
          <a:xfrm rot="-5400000">
            <a:off x="5891227" y="605276"/>
            <a:ext cx="3621946" cy="2791500"/>
          </a:xfrm>
          <a:prstGeom prst="rect">
            <a:avLst/>
          </a:prstGeom>
          <a:noFill/>
          <a:ln>
            <a:noFill/>
          </a:ln>
        </p:spPr>
      </p:pic>
      <p:pic>
        <p:nvPicPr>
          <p:cNvPr id="175" name="Google Shape;175;p25"/>
          <p:cNvPicPr preferRelativeResize="0"/>
          <p:nvPr/>
        </p:nvPicPr>
        <p:blipFill>
          <a:blip r:embed="rId4">
            <a:alphaModFix/>
          </a:blip>
          <a:stretch>
            <a:fillRect/>
          </a:stretch>
        </p:blipFill>
        <p:spPr>
          <a:xfrm rot="-5400000">
            <a:off x="2207014" y="1858666"/>
            <a:ext cx="2802623" cy="1576498"/>
          </a:xfrm>
          <a:prstGeom prst="rect">
            <a:avLst/>
          </a:prstGeom>
          <a:noFill/>
          <a:ln>
            <a:noFill/>
          </a:ln>
        </p:spPr>
      </p:pic>
      <p:pic>
        <p:nvPicPr>
          <p:cNvPr id="176" name="Google Shape;176;p25"/>
          <p:cNvPicPr preferRelativeResize="0"/>
          <p:nvPr/>
        </p:nvPicPr>
        <p:blipFill>
          <a:blip r:embed="rId5">
            <a:alphaModFix/>
          </a:blip>
          <a:stretch>
            <a:fillRect/>
          </a:stretch>
        </p:blipFill>
        <p:spPr>
          <a:xfrm>
            <a:off x="3689075" y="3210650"/>
            <a:ext cx="3436171" cy="1932852"/>
          </a:xfrm>
          <a:prstGeom prst="rect">
            <a:avLst/>
          </a:prstGeom>
          <a:noFill/>
          <a:ln>
            <a:noFill/>
          </a:ln>
        </p:spPr>
      </p:pic>
      <p:pic>
        <p:nvPicPr>
          <p:cNvPr id="177" name="Google Shape;177;p25"/>
          <p:cNvPicPr preferRelativeResize="0"/>
          <p:nvPr/>
        </p:nvPicPr>
        <p:blipFill rotWithShape="1">
          <a:blip r:embed="rId6">
            <a:alphaModFix/>
          </a:blip>
          <a:srcRect l="22027" b="13035"/>
          <a:stretch/>
        </p:blipFill>
        <p:spPr>
          <a:xfrm rot="-5400000">
            <a:off x="3792563" y="643086"/>
            <a:ext cx="3089550" cy="193822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6"/>
          <p:cNvPicPr preferRelativeResize="0"/>
          <p:nvPr/>
        </p:nvPicPr>
        <p:blipFill>
          <a:blip r:embed="rId3">
            <a:alphaModFix/>
          </a:blip>
          <a:stretch>
            <a:fillRect/>
          </a:stretch>
        </p:blipFill>
        <p:spPr>
          <a:xfrm>
            <a:off x="4489725" y="2780250"/>
            <a:ext cx="3151001" cy="2363250"/>
          </a:xfrm>
          <a:prstGeom prst="rect">
            <a:avLst/>
          </a:prstGeom>
          <a:noFill/>
          <a:ln>
            <a:noFill/>
          </a:ln>
        </p:spPr>
      </p:pic>
      <p:pic>
        <p:nvPicPr>
          <p:cNvPr id="183" name="Google Shape;183;p26"/>
          <p:cNvPicPr preferRelativeResize="0"/>
          <p:nvPr/>
        </p:nvPicPr>
        <p:blipFill>
          <a:blip r:embed="rId4">
            <a:alphaModFix/>
          </a:blip>
          <a:stretch>
            <a:fillRect/>
          </a:stretch>
        </p:blipFill>
        <p:spPr>
          <a:xfrm>
            <a:off x="216825" y="87625"/>
            <a:ext cx="3405749" cy="2554301"/>
          </a:xfrm>
          <a:prstGeom prst="rect">
            <a:avLst/>
          </a:prstGeom>
          <a:noFill/>
          <a:ln>
            <a:noFill/>
          </a:ln>
        </p:spPr>
      </p:pic>
      <p:pic>
        <p:nvPicPr>
          <p:cNvPr id="184" name="Google Shape;184;p26"/>
          <p:cNvPicPr preferRelativeResize="0"/>
          <p:nvPr/>
        </p:nvPicPr>
        <p:blipFill>
          <a:blip r:embed="rId5">
            <a:alphaModFix/>
          </a:blip>
          <a:stretch>
            <a:fillRect/>
          </a:stretch>
        </p:blipFill>
        <p:spPr>
          <a:xfrm>
            <a:off x="3674425" y="152400"/>
            <a:ext cx="2768348" cy="2768348"/>
          </a:xfrm>
          <a:prstGeom prst="rect">
            <a:avLst/>
          </a:prstGeom>
          <a:noFill/>
          <a:ln>
            <a:noFill/>
          </a:ln>
        </p:spPr>
      </p:pic>
      <p:pic>
        <p:nvPicPr>
          <p:cNvPr id="185" name="Google Shape;185;p26"/>
          <p:cNvPicPr preferRelativeResize="0"/>
          <p:nvPr/>
        </p:nvPicPr>
        <p:blipFill>
          <a:blip r:embed="rId6">
            <a:alphaModFix/>
          </a:blip>
          <a:stretch>
            <a:fillRect/>
          </a:stretch>
        </p:blipFill>
        <p:spPr>
          <a:xfrm rot="-5400000">
            <a:off x="5884025" y="646375"/>
            <a:ext cx="2554322" cy="1436801"/>
          </a:xfrm>
          <a:prstGeom prst="rect">
            <a:avLst/>
          </a:prstGeom>
          <a:noFill/>
          <a:ln>
            <a:noFill/>
          </a:ln>
        </p:spPr>
      </p:pic>
      <p:pic>
        <p:nvPicPr>
          <p:cNvPr id="186" name="Google Shape;186;p26"/>
          <p:cNvPicPr preferRelativeResize="0"/>
          <p:nvPr/>
        </p:nvPicPr>
        <p:blipFill>
          <a:blip r:embed="rId7">
            <a:alphaModFix/>
          </a:blip>
          <a:stretch>
            <a:fillRect/>
          </a:stretch>
        </p:blipFill>
        <p:spPr>
          <a:xfrm rot="-5400000">
            <a:off x="7200176" y="1388673"/>
            <a:ext cx="2411751" cy="1356599"/>
          </a:xfrm>
          <a:prstGeom prst="rect">
            <a:avLst/>
          </a:prstGeom>
          <a:noFill/>
          <a:ln>
            <a:noFill/>
          </a:ln>
        </p:spPr>
      </p:pic>
      <p:pic>
        <p:nvPicPr>
          <p:cNvPr id="187" name="Google Shape;187;p26"/>
          <p:cNvPicPr preferRelativeResize="0"/>
          <p:nvPr/>
        </p:nvPicPr>
        <p:blipFill rotWithShape="1">
          <a:blip r:embed="rId8">
            <a:alphaModFix/>
          </a:blip>
          <a:srcRect l="7349" t="11236" r="3451" b="17191"/>
          <a:stretch/>
        </p:blipFill>
        <p:spPr>
          <a:xfrm>
            <a:off x="-73925" y="2641925"/>
            <a:ext cx="4563649" cy="2059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1"/>
        <p:cNvGrpSpPr/>
        <p:nvPr/>
      </p:nvGrpSpPr>
      <p:grpSpPr>
        <a:xfrm>
          <a:off x="0" y="0"/>
          <a:ext cx="0" cy="0"/>
          <a:chOff x="0" y="0"/>
          <a:chExt cx="0" cy="0"/>
        </a:xfrm>
      </p:grpSpPr>
      <p:sp>
        <p:nvSpPr>
          <p:cNvPr id="192" name="Google Shape;192;p27"/>
          <p:cNvSpPr txBox="1"/>
          <p:nvPr/>
        </p:nvSpPr>
        <p:spPr>
          <a:xfrm>
            <a:off x="1178725" y="1217675"/>
            <a:ext cx="6380700" cy="220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rgbClr val="FFFFFF"/>
                </a:solidFill>
                <a:latin typeface="Lato"/>
                <a:ea typeface="Lato"/>
                <a:cs typeface="Lato"/>
                <a:sym typeface="Lato"/>
              </a:rPr>
              <a:t>Next Presenter: Stefanie Brophy</a:t>
            </a:r>
            <a:endParaRPr sz="2800">
              <a:solidFill>
                <a:srgbClr val="FFFFFF"/>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8"/>
          <p:cNvSpPr txBox="1">
            <a:spLocks noGrp="1"/>
          </p:cNvSpPr>
          <p:nvPr>
            <p:ph type="title"/>
          </p:nvPr>
        </p:nvSpPr>
        <p:spPr>
          <a:xfrm>
            <a:off x="727650" y="6164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Bio</a:t>
            </a:r>
            <a:endParaRPr/>
          </a:p>
        </p:txBody>
      </p:sp>
      <p:sp>
        <p:nvSpPr>
          <p:cNvPr id="198" name="Google Shape;198;p28"/>
          <p:cNvSpPr txBox="1">
            <a:spLocks noGrp="1"/>
          </p:cNvSpPr>
          <p:nvPr>
            <p:ph type="body" idx="1"/>
          </p:nvPr>
        </p:nvSpPr>
        <p:spPr>
          <a:xfrm>
            <a:off x="386000" y="1367125"/>
            <a:ext cx="4548600" cy="357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Stefanie Brophy has been in education for over 10 years and is currently teaching Sports Medicine, Medical Careers, Physical Fitness Technician and PE classes at Graham-Kapowsin high school in Bethel School District. Stefanie has been a Certified Athletic Trainer for 12 years mostly working at the secondary level. She holds a Bachelors of Science in Athletic Training Degree from Eastern Washington University, a Bachelors of Arts in Health and Fitness Education degree from Eastern Washington University and a Masters in Education degree from Antioch University in Seattle. Stefanie is also a board member of the HSCTE committee. Her passion is preparing students for any opportunity in the health sciences field after graduating from high school. She resides in Graham and with any free time she enjoys the outdoors with her husband and three children.</a:t>
            </a:r>
            <a:endParaRPr/>
          </a:p>
        </p:txBody>
      </p:sp>
      <p:pic>
        <p:nvPicPr>
          <p:cNvPr id="199" name="Google Shape;199;p28"/>
          <p:cNvPicPr preferRelativeResize="0"/>
          <p:nvPr/>
        </p:nvPicPr>
        <p:blipFill rotWithShape="1">
          <a:blip r:embed="rId3">
            <a:alphaModFix/>
          </a:blip>
          <a:srcRect l="9181" t="13584" r="12614"/>
          <a:stretch/>
        </p:blipFill>
        <p:spPr>
          <a:xfrm>
            <a:off x="5902700" y="1556475"/>
            <a:ext cx="2619177" cy="279047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203"/>
        <p:cNvGrpSpPr/>
        <p:nvPr/>
      </p:nvGrpSpPr>
      <p:grpSpPr>
        <a:xfrm>
          <a:off x="0" y="0"/>
          <a:ext cx="0" cy="0"/>
          <a:chOff x="0" y="0"/>
          <a:chExt cx="0" cy="0"/>
        </a:xfrm>
      </p:grpSpPr>
      <p:sp>
        <p:nvSpPr>
          <p:cNvPr id="204" name="Google Shape;204;p29"/>
          <p:cNvSpPr txBox="1">
            <a:spLocks noGrp="1"/>
          </p:cNvSpPr>
          <p:nvPr>
            <p:ph type="title"/>
          </p:nvPr>
        </p:nvSpPr>
        <p:spPr>
          <a:xfrm>
            <a:off x="122100" y="1318650"/>
            <a:ext cx="3171000" cy="96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Knee model rubric and requirements</a:t>
            </a:r>
            <a:endParaRPr/>
          </a:p>
        </p:txBody>
      </p:sp>
      <p:pic>
        <p:nvPicPr>
          <p:cNvPr id="205" name="Google Shape;205;p29"/>
          <p:cNvPicPr preferRelativeResize="0"/>
          <p:nvPr/>
        </p:nvPicPr>
        <p:blipFill rotWithShape="1">
          <a:blip r:embed="rId3">
            <a:alphaModFix/>
          </a:blip>
          <a:srcRect l="27255" t="19100" r="25809" b="5846"/>
          <a:stretch/>
        </p:blipFill>
        <p:spPr>
          <a:xfrm>
            <a:off x="6244325" y="1318650"/>
            <a:ext cx="2742574" cy="3653600"/>
          </a:xfrm>
          <a:prstGeom prst="rect">
            <a:avLst/>
          </a:prstGeom>
          <a:noFill/>
          <a:ln>
            <a:noFill/>
          </a:ln>
        </p:spPr>
      </p:pic>
      <p:pic>
        <p:nvPicPr>
          <p:cNvPr id="206" name="Google Shape;206;p29"/>
          <p:cNvPicPr preferRelativeResize="0"/>
          <p:nvPr/>
        </p:nvPicPr>
        <p:blipFill rotWithShape="1">
          <a:blip r:embed="rId4">
            <a:alphaModFix/>
          </a:blip>
          <a:srcRect l="29200" t="8135" r="27281" b="7298"/>
          <a:stretch/>
        </p:blipFill>
        <p:spPr>
          <a:xfrm>
            <a:off x="3236308" y="1318650"/>
            <a:ext cx="3008016" cy="3653600"/>
          </a:xfrm>
          <a:prstGeom prst="rect">
            <a:avLst/>
          </a:prstGeom>
          <a:noFill/>
          <a:ln>
            <a:noFill/>
          </a:ln>
        </p:spPr>
      </p:pic>
      <p:pic>
        <p:nvPicPr>
          <p:cNvPr id="207" name="Google Shape;207;p29"/>
          <p:cNvPicPr preferRelativeResize="0"/>
          <p:nvPr/>
        </p:nvPicPr>
        <p:blipFill>
          <a:blip r:embed="rId5">
            <a:alphaModFix/>
          </a:blip>
          <a:stretch>
            <a:fillRect/>
          </a:stretch>
        </p:blipFill>
        <p:spPr>
          <a:xfrm>
            <a:off x="494050" y="2742576"/>
            <a:ext cx="2259375" cy="1688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Knee Model Project (Sports Med 1)</a:t>
            </a:r>
            <a:endParaRPr/>
          </a:p>
        </p:txBody>
      </p:sp>
      <p:pic>
        <p:nvPicPr>
          <p:cNvPr id="213" name="Google Shape;213;p30"/>
          <p:cNvPicPr preferRelativeResize="0"/>
          <p:nvPr/>
        </p:nvPicPr>
        <p:blipFill>
          <a:blip r:embed="rId3">
            <a:alphaModFix/>
          </a:blip>
          <a:stretch>
            <a:fillRect/>
          </a:stretch>
        </p:blipFill>
        <p:spPr>
          <a:xfrm>
            <a:off x="152400" y="2006250"/>
            <a:ext cx="2238637" cy="2984849"/>
          </a:xfrm>
          <a:prstGeom prst="rect">
            <a:avLst/>
          </a:prstGeom>
          <a:noFill/>
          <a:ln>
            <a:noFill/>
          </a:ln>
        </p:spPr>
      </p:pic>
      <p:pic>
        <p:nvPicPr>
          <p:cNvPr id="214" name="Google Shape;214;p30"/>
          <p:cNvPicPr preferRelativeResize="0"/>
          <p:nvPr/>
        </p:nvPicPr>
        <p:blipFill>
          <a:blip r:embed="rId4">
            <a:alphaModFix/>
          </a:blip>
          <a:stretch>
            <a:fillRect/>
          </a:stretch>
        </p:blipFill>
        <p:spPr>
          <a:xfrm>
            <a:off x="2543437" y="2006250"/>
            <a:ext cx="2238637" cy="2984849"/>
          </a:xfrm>
          <a:prstGeom prst="rect">
            <a:avLst/>
          </a:prstGeom>
          <a:noFill/>
          <a:ln>
            <a:noFill/>
          </a:ln>
        </p:spPr>
      </p:pic>
      <p:pic>
        <p:nvPicPr>
          <p:cNvPr id="215" name="Google Shape;215;p30"/>
          <p:cNvPicPr preferRelativeResize="0"/>
          <p:nvPr/>
        </p:nvPicPr>
        <p:blipFill>
          <a:blip r:embed="rId5">
            <a:alphaModFix/>
          </a:blip>
          <a:stretch>
            <a:fillRect/>
          </a:stretch>
        </p:blipFill>
        <p:spPr>
          <a:xfrm>
            <a:off x="4934474" y="2006250"/>
            <a:ext cx="2238637" cy="2984849"/>
          </a:xfrm>
          <a:prstGeom prst="rect">
            <a:avLst/>
          </a:prstGeom>
          <a:noFill/>
          <a:ln>
            <a:noFill/>
          </a:ln>
        </p:spPr>
      </p:pic>
      <p:sp>
        <p:nvSpPr>
          <p:cNvPr id="216" name="Google Shape;216;p30"/>
          <p:cNvSpPr txBox="1"/>
          <p:nvPr/>
        </p:nvSpPr>
        <p:spPr>
          <a:xfrm>
            <a:off x="7478000" y="2097250"/>
            <a:ext cx="1376100" cy="141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Please reference the knee model rubric for requirements.</a:t>
            </a:r>
            <a:endParaRPr>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1"/>
          <p:cNvSpPr txBox="1">
            <a:spLocks noGrp="1"/>
          </p:cNvSpPr>
          <p:nvPr>
            <p:ph type="title"/>
          </p:nvPr>
        </p:nvSpPr>
        <p:spPr>
          <a:xfrm>
            <a:off x="615575"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Shoulder Rap (Sports Med 1)</a:t>
            </a:r>
            <a:endParaRPr/>
          </a:p>
        </p:txBody>
      </p:sp>
      <p:sp>
        <p:nvSpPr>
          <p:cNvPr id="222" name="Google Shape;222;p31"/>
          <p:cNvSpPr txBox="1"/>
          <p:nvPr/>
        </p:nvSpPr>
        <p:spPr>
          <a:xfrm>
            <a:off x="465000" y="1853850"/>
            <a:ext cx="4640400" cy="29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1155CC"/>
                </a:solidFill>
              </a:rPr>
              <a:t>Shoulder</a:t>
            </a:r>
            <a:r>
              <a:rPr lang="en" sz="1100">
                <a:solidFill>
                  <a:srgbClr val="1155CC"/>
                </a:solidFill>
                <a:highlight>
                  <a:srgbClr val="FFFFFF"/>
                </a:highlight>
              </a:rPr>
              <a:t> </a:t>
            </a:r>
            <a:r>
              <a:rPr lang="en" sz="1100">
                <a:solidFill>
                  <a:srgbClr val="1155CC"/>
                </a:solidFill>
              </a:rPr>
              <a:t>Rap Example #1:</a:t>
            </a:r>
            <a:endParaRPr sz="1100">
              <a:solidFill>
                <a:srgbClr val="1155CC"/>
              </a:solidFill>
            </a:endParaRPr>
          </a:p>
          <a:p>
            <a:pPr marL="0" lvl="0" indent="0" algn="l" rtl="0">
              <a:spcBef>
                <a:spcPts val="0"/>
              </a:spcBef>
              <a:spcAft>
                <a:spcPts val="0"/>
              </a:spcAft>
              <a:buNone/>
            </a:pPr>
            <a:endParaRPr sz="1100">
              <a:solidFill>
                <a:srgbClr val="1155CC"/>
              </a:solidFill>
            </a:endParaRPr>
          </a:p>
          <a:p>
            <a:pPr marL="0" lvl="0" indent="0" algn="l" rtl="0">
              <a:spcBef>
                <a:spcPts val="0"/>
              </a:spcBef>
              <a:spcAft>
                <a:spcPts val="0"/>
              </a:spcAft>
              <a:buNone/>
            </a:pPr>
            <a:r>
              <a:rPr lang="en" sz="1100">
                <a:solidFill>
                  <a:srgbClr val="1155CC"/>
                </a:solidFill>
                <a:highlight>
                  <a:srgbClr val="FFFFFF"/>
                </a:highlight>
              </a:rPr>
              <a:t>If you want to know the rotator muscles learn SITS</a:t>
            </a:r>
            <a:endParaRPr sz="1100">
              <a:solidFill>
                <a:srgbClr val="1155CC"/>
              </a:solidFill>
              <a:highlight>
                <a:srgbClr val="FFFFFF"/>
              </a:highlight>
            </a:endParaRPr>
          </a:p>
          <a:p>
            <a:pPr marL="0" lvl="0" indent="0" algn="l" rtl="0">
              <a:spcBef>
                <a:spcPts val="0"/>
              </a:spcBef>
              <a:spcAft>
                <a:spcPts val="0"/>
              </a:spcAft>
              <a:buNone/>
            </a:pPr>
            <a:r>
              <a:rPr lang="en" sz="1100">
                <a:solidFill>
                  <a:srgbClr val="1155CC"/>
                </a:solidFill>
                <a:highlight>
                  <a:srgbClr val="FFFFFF"/>
                </a:highlight>
              </a:rPr>
              <a:t>An easy word to stop all your fits</a:t>
            </a:r>
            <a:endParaRPr sz="1100">
              <a:solidFill>
                <a:srgbClr val="1155CC"/>
              </a:solidFill>
              <a:highlight>
                <a:srgbClr val="FFFFFF"/>
              </a:highlight>
            </a:endParaRPr>
          </a:p>
          <a:p>
            <a:pPr marL="0" lvl="0" indent="0" algn="l" rtl="0">
              <a:spcBef>
                <a:spcPts val="0"/>
              </a:spcBef>
              <a:spcAft>
                <a:spcPts val="0"/>
              </a:spcAft>
              <a:buNone/>
            </a:pPr>
            <a:endParaRPr sz="1100">
              <a:solidFill>
                <a:srgbClr val="1155CC"/>
              </a:solidFill>
            </a:endParaRPr>
          </a:p>
          <a:p>
            <a:pPr marL="0" lvl="0" indent="0" algn="l" rtl="0">
              <a:spcBef>
                <a:spcPts val="0"/>
              </a:spcBef>
              <a:spcAft>
                <a:spcPts val="0"/>
              </a:spcAft>
              <a:buNone/>
            </a:pPr>
            <a:r>
              <a:rPr lang="en" sz="1100">
                <a:solidFill>
                  <a:srgbClr val="1155CC"/>
                </a:solidFill>
                <a:highlight>
                  <a:srgbClr val="FFFFFF"/>
                </a:highlight>
              </a:rPr>
              <a:t>Beginning with supraspinatus to the infraspinatus to discuss</a:t>
            </a:r>
            <a:endParaRPr sz="1100">
              <a:solidFill>
                <a:srgbClr val="1155CC"/>
              </a:solidFill>
              <a:highlight>
                <a:srgbClr val="FFFFFF"/>
              </a:highlight>
            </a:endParaRPr>
          </a:p>
          <a:p>
            <a:pPr marL="0" lvl="0" indent="0" algn="l" rtl="0">
              <a:spcBef>
                <a:spcPts val="0"/>
              </a:spcBef>
              <a:spcAft>
                <a:spcPts val="0"/>
              </a:spcAft>
              <a:buNone/>
            </a:pPr>
            <a:r>
              <a:rPr lang="en" sz="1100">
                <a:solidFill>
                  <a:srgbClr val="1155CC"/>
                </a:solidFill>
                <a:highlight>
                  <a:srgbClr val="FFFFFF"/>
                </a:highlight>
              </a:rPr>
              <a:t>No time for confusion with abduction and rotation</a:t>
            </a:r>
            <a:endParaRPr sz="1100">
              <a:solidFill>
                <a:srgbClr val="1155CC"/>
              </a:solidFill>
              <a:highlight>
                <a:srgbClr val="FFFFFF"/>
              </a:highlight>
            </a:endParaRPr>
          </a:p>
          <a:p>
            <a:pPr marL="0" lvl="0" indent="0" algn="l" rtl="0">
              <a:spcBef>
                <a:spcPts val="0"/>
              </a:spcBef>
              <a:spcAft>
                <a:spcPts val="0"/>
              </a:spcAft>
              <a:buNone/>
            </a:pPr>
            <a:endParaRPr sz="1100">
              <a:solidFill>
                <a:srgbClr val="1155CC"/>
              </a:solidFill>
            </a:endParaRPr>
          </a:p>
          <a:p>
            <a:pPr marL="0" lvl="0" indent="0" algn="l" rtl="0">
              <a:spcBef>
                <a:spcPts val="0"/>
              </a:spcBef>
              <a:spcAft>
                <a:spcPts val="0"/>
              </a:spcAft>
              <a:buNone/>
            </a:pPr>
            <a:r>
              <a:rPr lang="en" sz="1100">
                <a:solidFill>
                  <a:srgbClr val="1155CC"/>
                </a:solidFill>
                <a:highlight>
                  <a:srgbClr val="FFFFFF"/>
                </a:highlight>
              </a:rPr>
              <a:t>Ain't nothing major with the teres minor</a:t>
            </a:r>
            <a:endParaRPr sz="1100">
              <a:solidFill>
                <a:srgbClr val="1155CC"/>
              </a:solidFill>
              <a:highlight>
                <a:srgbClr val="FFFFFF"/>
              </a:highlight>
            </a:endParaRPr>
          </a:p>
          <a:p>
            <a:pPr marL="0" lvl="0" indent="0" algn="l" rtl="0">
              <a:spcBef>
                <a:spcPts val="0"/>
              </a:spcBef>
              <a:spcAft>
                <a:spcPts val="0"/>
              </a:spcAft>
              <a:buNone/>
            </a:pPr>
            <a:r>
              <a:rPr lang="en" sz="1100">
                <a:solidFill>
                  <a:srgbClr val="1155CC"/>
                </a:solidFill>
                <a:highlight>
                  <a:srgbClr val="FFFFFF"/>
                </a:highlight>
              </a:rPr>
              <a:t>A simple motion of external rotation</a:t>
            </a:r>
            <a:endParaRPr sz="1100">
              <a:solidFill>
                <a:srgbClr val="1155CC"/>
              </a:solidFill>
              <a:highlight>
                <a:srgbClr val="FFFFFF"/>
              </a:highlight>
            </a:endParaRPr>
          </a:p>
          <a:p>
            <a:pPr marL="0" lvl="0" indent="0" algn="l" rtl="0">
              <a:spcBef>
                <a:spcPts val="0"/>
              </a:spcBef>
              <a:spcAft>
                <a:spcPts val="0"/>
              </a:spcAft>
              <a:buNone/>
            </a:pPr>
            <a:endParaRPr sz="1100">
              <a:solidFill>
                <a:srgbClr val="1155CC"/>
              </a:solidFill>
            </a:endParaRPr>
          </a:p>
          <a:p>
            <a:pPr marL="0" lvl="0" indent="0" algn="l" rtl="0">
              <a:spcBef>
                <a:spcPts val="0"/>
              </a:spcBef>
              <a:spcAft>
                <a:spcPts val="0"/>
              </a:spcAft>
              <a:buNone/>
            </a:pPr>
            <a:r>
              <a:rPr lang="en" sz="1100">
                <a:solidFill>
                  <a:srgbClr val="1155CC"/>
                </a:solidFill>
                <a:highlight>
                  <a:srgbClr val="FFFFFF"/>
                </a:highlight>
              </a:rPr>
              <a:t>This girdle ain't completis without the subscapularis</a:t>
            </a:r>
            <a:endParaRPr sz="1100">
              <a:solidFill>
                <a:srgbClr val="1155CC"/>
              </a:solidFill>
              <a:highlight>
                <a:srgbClr val="FFFFFF"/>
              </a:highlight>
            </a:endParaRPr>
          </a:p>
          <a:p>
            <a:pPr marL="0" lvl="0" indent="0" algn="l" rtl="0">
              <a:spcBef>
                <a:spcPts val="0"/>
              </a:spcBef>
              <a:spcAft>
                <a:spcPts val="0"/>
              </a:spcAft>
              <a:buNone/>
            </a:pPr>
            <a:r>
              <a:rPr lang="en" sz="1100">
                <a:solidFill>
                  <a:srgbClr val="1155CC"/>
                </a:solidFill>
                <a:highlight>
                  <a:srgbClr val="FFFFFF"/>
                </a:highlight>
              </a:rPr>
              <a:t>Get some medial rotatus with that humerus</a:t>
            </a:r>
            <a:endParaRPr sz="1100">
              <a:solidFill>
                <a:srgbClr val="1155CC"/>
              </a:solidFill>
              <a:highlight>
                <a:srgbClr val="FFFFFF"/>
              </a:highlight>
            </a:endParaRPr>
          </a:p>
          <a:p>
            <a:pPr marL="0" lvl="0" indent="0" algn="l" rtl="0">
              <a:spcBef>
                <a:spcPts val="0"/>
              </a:spcBef>
              <a:spcAft>
                <a:spcPts val="0"/>
              </a:spcAft>
              <a:buNone/>
            </a:pPr>
            <a:endParaRPr sz="1100">
              <a:solidFill>
                <a:srgbClr val="1155CC"/>
              </a:solidFill>
            </a:endParaRPr>
          </a:p>
          <a:p>
            <a:pPr marL="0" lvl="0" indent="0" algn="l" rtl="0">
              <a:spcBef>
                <a:spcPts val="0"/>
              </a:spcBef>
              <a:spcAft>
                <a:spcPts val="0"/>
              </a:spcAft>
              <a:buNone/>
            </a:pPr>
            <a:r>
              <a:rPr lang="en" sz="1100">
                <a:solidFill>
                  <a:srgbClr val="1155CC"/>
                </a:solidFill>
                <a:highlight>
                  <a:srgbClr val="FFFFFF"/>
                </a:highlight>
              </a:rPr>
              <a:t>Now you know all about SITS, now get the FOOSH out and stop the fits</a:t>
            </a:r>
            <a:endParaRPr>
              <a:solidFill>
                <a:srgbClr val="1155CC"/>
              </a:solidFill>
              <a:latin typeface="Lato"/>
              <a:ea typeface="Lato"/>
              <a:cs typeface="Lato"/>
              <a:sym typeface="Lato"/>
            </a:endParaRPr>
          </a:p>
        </p:txBody>
      </p:sp>
      <p:sp>
        <p:nvSpPr>
          <p:cNvPr id="223" name="Google Shape;223;p31"/>
          <p:cNvSpPr txBox="1"/>
          <p:nvPr/>
        </p:nvSpPr>
        <p:spPr>
          <a:xfrm>
            <a:off x="4835400" y="2233425"/>
            <a:ext cx="4308600" cy="204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CC0000"/>
                </a:solidFill>
              </a:rPr>
              <a:t>Shoulder Rap Example # 2:</a:t>
            </a:r>
            <a:endParaRPr sz="1100">
              <a:solidFill>
                <a:srgbClr val="CC0000"/>
              </a:solidFill>
            </a:endParaRPr>
          </a:p>
          <a:p>
            <a:pPr marL="0" lvl="0" indent="0" algn="l" rtl="0">
              <a:spcBef>
                <a:spcPts val="0"/>
              </a:spcBef>
              <a:spcAft>
                <a:spcPts val="0"/>
              </a:spcAft>
              <a:buNone/>
            </a:pPr>
            <a:endParaRPr sz="1100">
              <a:solidFill>
                <a:srgbClr val="CC0000"/>
              </a:solidFill>
            </a:endParaRPr>
          </a:p>
          <a:p>
            <a:pPr marL="0" lvl="0" indent="0" algn="l" rtl="0">
              <a:spcBef>
                <a:spcPts val="0"/>
              </a:spcBef>
              <a:spcAft>
                <a:spcPts val="0"/>
              </a:spcAft>
              <a:buNone/>
            </a:pPr>
            <a:r>
              <a:rPr lang="en" sz="1100">
                <a:solidFill>
                  <a:srgbClr val="CC0000"/>
                </a:solidFill>
              </a:rPr>
              <a:t>Supraspinatus helps you throw a ball </a:t>
            </a:r>
            <a:endParaRPr sz="1100">
              <a:solidFill>
                <a:srgbClr val="CC0000"/>
              </a:solidFill>
            </a:endParaRPr>
          </a:p>
          <a:p>
            <a:pPr marL="0" lvl="0" indent="0" algn="l" rtl="0">
              <a:spcBef>
                <a:spcPts val="0"/>
              </a:spcBef>
              <a:spcAft>
                <a:spcPts val="0"/>
              </a:spcAft>
              <a:buNone/>
            </a:pPr>
            <a:r>
              <a:rPr lang="en" sz="1100">
                <a:solidFill>
                  <a:srgbClr val="CC0000"/>
                </a:solidFill>
              </a:rPr>
              <a:t>It's the first a the four we gonna go through em all</a:t>
            </a:r>
            <a:endParaRPr sz="1100">
              <a:solidFill>
                <a:srgbClr val="CC0000"/>
              </a:solidFill>
            </a:endParaRPr>
          </a:p>
          <a:p>
            <a:pPr marL="0" lvl="0" indent="0" algn="l" rtl="0">
              <a:spcBef>
                <a:spcPts val="0"/>
              </a:spcBef>
              <a:spcAft>
                <a:spcPts val="0"/>
              </a:spcAft>
              <a:buNone/>
            </a:pPr>
            <a:r>
              <a:rPr lang="en" sz="1100">
                <a:solidFill>
                  <a:srgbClr val="CC0000"/>
                </a:solidFill>
              </a:rPr>
              <a:t> infraspinatus helps abduct your arm</a:t>
            </a:r>
            <a:endParaRPr sz="1100">
              <a:solidFill>
                <a:srgbClr val="CC0000"/>
              </a:solidFill>
            </a:endParaRPr>
          </a:p>
          <a:p>
            <a:pPr marL="0" lvl="0" indent="0" algn="l" rtl="0">
              <a:spcBef>
                <a:spcPts val="0"/>
              </a:spcBef>
              <a:spcAft>
                <a:spcPts val="0"/>
              </a:spcAft>
              <a:buNone/>
            </a:pPr>
            <a:r>
              <a:rPr lang="en" sz="1100">
                <a:solidFill>
                  <a:srgbClr val="CC0000"/>
                </a:solidFill>
              </a:rPr>
              <a:t>Even when you're carryin hay at a farm</a:t>
            </a:r>
            <a:endParaRPr sz="1100">
              <a:solidFill>
                <a:srgbClr val="CC0000"/>
              </a:solidFill>
            </a:endParaRPr>
          </a:p>
          <a:p>
            <a:pPr marL="0" lvl="0" indent="0" algn="l" rtl="0">
              <a:spcBef>
                <a:spcPts val="0"/>
              </a:spcBef>
              <a:spcAft>
                <a:spcPts val="0"/>
              </a:spcAft>
              <a:buNone/>
            </a:pPr>
            <a:r>
              <a:rPr lang="en" sz="1100">
                <a:solidFill>
                  <a:srgbClr val="CC0000"/>
                </a:solidFill>
              </a:rPr>
              <a:t>Teres minor lets you lift your hands in the air </a:t>
            </a:r>
            <a:endParaRPr sz="1100">
              <a:solidFill>
                <a:srgbClr val="CC0000"/>
              </a:solidFill>
            </a:endParaRPr>
          </a:p>
          <a:p>
            <a:pPr marL="0" lvl="0" indent="0" algn="l" rtl="0">
              <a:spcBef>
                <a:spcPts val="0"/>
              </a:spcBef>
              <a:spcAft>
                <a:spcPts val="0"/>
              </a:spcAft>
              <a:buNone/>
            </a:pPr>
            <a:r>
              <a:rPr lang="en" sz="1100">
                <a:solidFill>
                  <a:srgbClr val="CC0000"/>
                </a:solidFill>
              </a:rPr>
              <a:t>Or reach into a tree to pick a pear subscapularis the last in sits</a:t>
            </a:r>
            <a:endParaRPr sz="1100">
              <a:solidFill>
                <a:srgbClr val="CC0000"/>
              </a:solidFill>
            </a:endParaRPr>
          </a:p>
          <a:p>
            <a:pPr marL="0" lvl="0" indent="0" algn="l" rtl="0">
              <a:spcBef>
                <a:spcPts val="0"/>
              </a:spcBef>
              <a:spcAft>
                <a:spcPts val="0"/>
              </a:spcAft>
              <a:buNone/>
            </a:pPr>
            <a:r>
              <a:rPr lang="en" sz="1100">
                <a:solidFill>
                  <a:srgbClr val="CC0000"/>
                </a:solidFill>
              </a:rPr>
              <a:t>The acronym to remember</a:t>
            </a:r>
            <a:endParaRPr sz="1100">
              <a:solidFill>
                <a:srgbClr val="CC0000"/>
              </a:solidFill>
            </a:endParaRPr>
          </a:p>
          <a:p>
            <a:pPr marL="0" lvl="0" indent="0" algn="l" rtl="0">
              <a:spcBef>
                <a:spcPts val="0"/>
              </a:spcBef>
              <a:spcAft>
                <a:spcPts val="0"/>
              </a:spcAft>
              <a:buNone/>
            </a:pPr>
            <a:r>
              <a:rPr lang="en" sz="1100">
                <a:solidFill>
                  <a:srgbClr val="CC0000"/>
                </a:solidFill>
              </a:rPr>
              <a:t>so your grade doesn't crumble to bits </a:t>
            </a:r>
            <a:endParaRPr sz="1100">
              <a:solidFill>
                <a:srgbClr val="CC0000"/>
              </a:solidFill>
            </a:endParaRPr>
          </a:p>
          <a:p>
            <a:pPr marL="0" lvl="0" indent="0" algn="l" rtl="0">
              <a:spcBef>
                <a:spcPts val="0"/>
              </a:spcBef>
              <a:spcAft>
                <a:spcPts val="0"/>
              </a:spcAft>
              <a:buNone/>
            </a:pPr>
            <a:endParaRPr>
              <a:latin typeface="Lato"/>
              <a:ea typeface="Lato"/>
              <a:cs typeface="Lato"/>
              <a:sym typeface="Lato"/>
            </a:endParaRPr>
          </a:p>
        </p:txBody>
      </p:sp>
      <p:sp>
        <p:nvSpPr>
          <p:cNvPr id="224" name="Google Shape;224;p31"/>
          <p:cNvSpPr txBox="1"/>
          <p:nvPr/>
        </p:nvSpPr>
        <p:spPr>
          <a:xfrm>
            <a:off x="9632200" y="2078275"/>
            <a:ext cx="5466300" cy="63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815325" y="6314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Bio</a:t>
            </a:r>
            <a:endParaRPr/>
          </a:p>
        </p:txBody>
      </p:sp>
      <p:sp>
        <p:nvSpPr>
          <p:cNvPr id="93" name="Google Shape;93;p14"/>
          <p:cNvSpPr txBox="1">
            <a:spLocks noGrp="1"/>
          </p:cNvSpPr>
          <p:nvPr>
            <p:ph type="body" idx="1"/>
          </p:nvPr>
        </p:nvSpPr>
        <p:spPr>
          <a:xfrm>
            <a:off x="289925" y="1368175"/>
            <a:ext cx="5798400" cy="297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My name is Courtney Peart. I am a certified athletic trainer and CTE teacher at Selah High School. I currently teach PLTW's Principles of Biomedical Sciences, Medical Terminology, Intro to Medical Careers, Introduction to Sports Medicine &amp; Advanced Sports Medicine. I have been with the Selah School District for 4 years and also serve as the high school's athletic trainer and the co-chair for the science department.  I received my Bachelor's Degree in exercise physiology from Central Washington University and my Master's Degree in athletic training from University of Nebraska-Omaha. I currently serve as the Vice President for the HSCTE Board. In my spare time you can find me at a Sounders game or spending time with my family. </a:t>
            </a:r>
            <a:endParaRPr/>
          </a:p>
        </p:txBody>
      </p:sp>
      <p:pic>
        <p:nvPicPr>
          <p:cNvPr id="94" name="Google Shape;94;p14"/>
          <p:cNvPicPr preferRelativeResize="0"/>
          <p:nvPr/>
        </p:nvPicPr>
        <p:blipFill>
          <a:blip r:embed="rId3">
            <a:alphaModFix/>
          </a:blip>
          <a:stretch>
            <a:fillRect/>
          </a:stretch>
        </p:blipFill>
        <p:spPr>
          <a:xfrm>
            <a:off x="6202824" y="1111350"/>
            <a:ext cx="2606750" cy="2775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Shoulder Rap requirements</a:t>
            </a:r>
            <a:endParaRPr/>
          </a:p>
        </p:txBody>
      </p:sp>
      <p:pic>
        <p:nvPicPr>
          <p:cNvPr id="230" name="Google Shape;230;p32"/>
          <p:cNvPicPr preferRelativeResize="0"/>
          <p:nvPr/>
        </p:nvPicPr>
        <p:blipFill rotWithShape="1">
          <a:blip r:embed="rId3">
            <a:alphaModFix/>
          </a:blip>
          <a:srcRect l="17643" t="8936" r="23526" b="16218"/>
          <a:stretch/>
        </p:blipFill>
        <p:spPr>
          <a:xfrm>
            <a:off x="4923931" y="1853850"/>
            <a:ext cx="4006015" cy="3185276"/>
          </a:xfrm>
          <a:prstGeom prst="rect">
            <a:avLst/>
          </a:prstGeom>
          <a:noFill/>
          <a:ln>
            <a:noFill/>
          </a:ln>
        </p:spPr>
      </p:pic>
      <p:sp>
        <p:nvSpPr>
          <p:cNvPr id="231" name="Google Shape;231;p32"/>
          <p:cNvSpPr txBox="1"/>
          <p:nvPr/>
        </p:nvSpPr>
        <p:spPr>
          <a:xfrm>
            <a:off x="303650" y="2114250"/>
            <a:ext cx="4412700" cy="241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The project requirements for this are vague for a reason. I want them to use their imagination. They are to include each rotator cuff muscle and their main action. The students perform this to appropriate music of their choice in front of the class. </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I have students that come back years later and say they remembered these muscles because of this project.</a:t>
            </a:r>
            <a:endParaRPr>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Book Study (Advanced Sports Med)</a:t>
            </a:r>
            <a:endParaRPr/>
          </a:p>
        </p:txBody>
      </p:sp>
      <p:pic>
        <p:nvPicPr>
          <p:cNvPr id="237" name="Google Shape;237;p33"/>
          <p:cNvPicPr preferRelativeResize="0"/>
          <p:nvPr/>
        </p:nvPicPr>
        <p:blipFill>
          <a:blip r:embed="rId3">
            <a:alphaModFix/>
          </a:blip>
          <a:stretch>
            <a:fillRect/>
          </a:stretch>
        </p:blipFill>
        <p:spPr>
          <a:xfrm>
            <a:off x="6406225" y="1853850"/>
            <a:ext cx="1926095" cy="2984850"/>
          </a:xfrm>
          <a:prstGeom prst="rect">
            <a:avLst/>
          </a:prstGeom>
          <a:noFill/>
          <a:ln>
            <a:noFill/>
          </a:ln>
        </p:spPr>
      </p:pic>
      <p:sp>
        <p:nvSpPr>
          <p:cNvPr id="238" name="Google Shape;238;p33"/>
          <p:cNvSpPr txBox="1"/>
          <p:nvPr/>
        </p:nvSpPr>
        <p:spPr>
          <a:xfrm>
            <a:off x="569375" y="2020200"/>
            <a:ext cx="5466300" cy="1851600"/>
          </a:xfrm>
          <a:prstGeom prst="rect">
            <a:avLst/>
          </a:prstGeom>
          <a:noFill/>
          <a:ln>
            <a:noFill/>
          </a:ln>
        </p:spPr>
        <p:txBody>
          <a:bodyPr spcFirstLastPara="1" wrap="square" lIns="91425" tIns="91425" rIns="91425" bIns="91425" anchor="t" anchorCtr="0">
            <a:noAutofit/>
          </a:bodyPr>
          <a:lstStyle/>
          <a:p>
            <a:pPr marL="0" lvl="0" indent="0" algn="l" rtl="0">
              <a:lnSpc>
                <a:spcPct val="130909"/>
              </a:lnSpc>
              <a:spcBef>
                <a:spcPts val="1000"/>
              </a:spcBef>
              <a:spcAft>
                <a:spcPts val="0"/>
              </a:spcAft>
              <a:buNone/>
            </a:pPr>
            <a:r>
              <a:rPr lang="en" sz="1100"/>
              <a:t>A promising young athlete at the University of Pennsylvania who committed suicide in 2014. Fagan brings her experiences as a college athlete on a Division I team and her expertise as a sports journalist to explore why a young woman who excelled both academically and athletically would commit suicide. Over the course of the book, Fagan uncovers evidence of Madison’s depression and the numerous ways she sought help. She uses Madison’s story to explore bigger ideas about mental health, social media, perfectionism, and the challenges facing young people.</a:t>
            </a:r>
            <a:endParaRPr sz="1100"/>
          </a:p>
          <a:p>
            <a:pPr marL="0" lvl="0" indent="0" algn="l" rtl="0">
              <a:spcBef>
                <a:spcPts val="0"/>
              </a:spcBef>
              <a:spcAft>
                <a:spcPts val="0"/>
              </a:spcAft>
              <a:buNone/>
            </a:pPr>
            <a:endParaRPr sz="700">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Small hands on projects</a:t>
            </a:r>
            <a:endParaRPr/>
          </a:p>
        </p:txBody>
      </p:sp>
      <p:pic>
        <p:nvPicPr>
          <p:cNvPr id="244" name="Google Shape;244;p34"/>
          <p:cNvPicPr preferRelativeResize="0"/>
          <p:nvPr/>
        </p:nvPicPr>
        <p:blipFill rotWithShape="1">
          <a:blip r:embed="rId3">
            <a:alphaModFix/>
          </a:blip>
          <a:srcRect l="18322" t="14942" r="21897" b="15622"/>
          <a:stretch/>
        </p:blipFill>
        <p:spPr>
          <a:xfrm>
            <a:off x="6149425" y="892051"/>
            <a:ext cx="1809675" cy="2802623"/>
          </a:xfrm>
          <a:prstGeom prst="rect">
            <a:avLst/>
          </a:prstGeom>
          <a:noFill/>
          <a:ln>
            <a:noFill/>
          </a:ln>
        </p:spPr>
      </p:pic>
      <p:sp>
        <p:nvSpPr>
          <p:cNvPr id="245" name="Google Shape;245;p34"/>
          <p:cNvSpPr txBox="1"/>
          <p:nvPr/>
        </p:nvSpPr>
        <p:spPr>
          <a:xfrm>
            <a:off x="5626038" y="578850"/>
            <a:ext cx="29703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Great for practicing ripping tape!</a:t>
            </a:r>
            <a:endParaRPr>
              <a:latin typeface="Lato"/>
              <a:ea typeface="Lato"/>
              <a:cs typeface="Lato"/>
              <a:sym typeface="Lato"/>
            </a:endParaRPr>
          </a:p>
        </p:txBody>
      </p:sp>
      <p:sp>
        <p:nvSpPr>
          <p:cNvPr id="246" name="Google Shape;246;p34"/>
          <p:cNvSpPr txBox="1"/>
          <p:nvPr/>
        </p:nvSpPr>
        <p:spPr>
          <a:xfrm>
            <a:off x="4884300" y="3785100"/>
            <a:ext cx="4090200" cy="11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Tape project- Give each student one roll of athletic tape, they are required to make an object of their choice but they must use the whole roll of tape. (this is one students example of a hydroflask)</a:t>
            </a:r>
            <a:endParaRPr>
              <a:latin typeface="Lato"/>
              <a:ea typeface="Lato"/>
              <a:cs typeface="Lato"/>
              <a:sym typeface="Lato"/>
            </a:endParaRPr>
          </a:p>
        </p:txBody>
      </p:sp>
      <p:pic>
        <p:nvPicPr>
          <p:cNvPr id="247" name="Google Shape;247;p34"/>
          <p:cNvPicPr preferRelativeResize="0"/>
          <p:nvPr/>
        </p:nvPicPr>
        <p:blipFill rotWithShape="1">
          <a:blip r:embed="rId4">
            <a:alphaModFix/>
          </a:blip>
          <a:srcRect t="12887" b="4447"/>
          <a:stretch/>
        </p:blipFill>
        <p:spPr>
          <a:xfrm>
            <a:off x="473225" y="1853850"/>
            <a:ext cx="2238622" cy="2467372"/>
          </a:xfrm>
          <a:prstGeom prst="rect">
            <a:avLst/>
          </a:prstGeom>
          <a:noFill/>
          <a:ln>
            <a:noFill/>
          </a:ln>
        </p:spPr>
      </p:pic>
      <p:pic>
        <p:nvPicPr>
          <p:cNvPr id="248" name="Google Shape;248;p34"/>
          <p:cNvPicPr preferRelativeResize="0"/>
          <p:nvPr/>
        </p:nvPicPr>
        <p:blipFill rotWithShape="1">
          <a:blip r:embed="rId5">
            <a:alphaModFix/>
          </a:blip>
          <a:srcRect t="15514" b="17032"/>
          <a:stretch/>
        </p:blipFill>
        <p:spPr>
          <a:xfrm>
            <a:off x="2403400" y="3694675"/>
            <a:ext cx="2168601" cy="1097085"/>
          </a:xfrm>
          <a:prstGeom prst="rect">
            <a:avLst/>
          </a:prstGeom>
          <a:noFill/>
          <a:ln>
            <a:noFill/>
          </a:ln>
        </p:spPr>
      </p:pic>
      <p:sp>
        <p:nvSpPr>
          <p:cNvPr id="249" name="Google Shape;249;p34"/>
          <p:cNvSpPr txBox="1"/>
          <p:nvPr/>
        </p:nvSpPr>
        <p:spPr>
          <a:xfrm>
            <a:off x="2711850" y="2666650"/>
            <a:ext cx="26667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Ankle, Foot, Lower leg anatomy</a:t>
            </a:r>
            <a:endParaRPr>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5"/>
          <p:cNvSpPr txBox="1">
            <a:spLocks noGrp="1"/>
          </p:cNvSpPr>
          <p:nvPr>
            <p:ph type="body" idx="1"/>
          </p:nvPr>
        </p:nvSpPr>
        <p:spPr>
          <a:xfrm>
            <a:off x="266250" y="1325994"/>
            <a:ext cx="8611500" cy="35460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If you would like to see all materials that were used for this presentation the google drive link is: </a:t>
            </a:r>
            <a:endParaRPr sz="1400"/>
          </a:p>
          <a:p>
            <a:pPr marL="914400" lvl="1" indent="-311150" algn="l" rtl="0">
              <a:spcBef>
                <a:spcPts val="0"/>
              </a:spcBef>
              <a:spcAft>
                <a:spcPts val="0"/>
              </a:spcAft>
              <a:buSzPts val="1300"/>
              <a:buChar char="○"/>
            </a:pPr>
            <a:r>
              <a:rPr lang="en" sz="1300" u="sng">
                <a:solidFill>
                  <a:schemeClr val="hlink"/>
                </a:solidFill>
                <a:hlinkClick r:id="rId3"/>
              </a:rPr>
              <a:t>https://drive.google.com/drive/folders/1DADzq_SEGmJ-x2lqg72qeMQ33MD7e_e2?usp=sharing</a:t>
            </a:r>
            <a:endParaRPr sz="1300"/>
          </a:p>
          <a:p>
            <a:pPr marL="914400" lvl="1" indent="-311150" algn="l" rtl="0">
              <a:spcBef>
                <a:spcPts val="0"/>
              </a:spcBef>
              <a:spcAft>
                <a:spcPts val="0"/>
              </a:spcAft>
              <a:buSzPts val="1300"/>
              <a:buChar char="○"/>
            </a:pPr>
            <a:r>
              <a:rPr lang="en" sz="1300"/>
              <a:t>If you use something from this folder </a:t>
            </a:r>
            <a:r>
              <a:rPr lang="en" sz="1300" b="1" u="sng"/>
              <a:t>PLEASE MAKE A COPY</a:t>
            </a:r>
            <a:r>
              <a:rPr lang="en" sz="1300"/>
              <a:t> and do NOT edit the original</a:t>
            </a:r>
            <a:endParaRPr sz="1300"/>
          </a:p>
          <a:p>
            <a:pPr marL="914400" lvl="0" indent="0" algn="l" rtl="0">
              <a:spcBef>
                <a:spcPts val="1600"/>
              </a:spcBef>
              <a:spcAft>
                <a:spcPts val="0"/>
              </a:spcAft>
              <a:buNone/>
            </a:pPr>
            <a:endParaRPr sz="200"/>
          </a:p>
          <a:p>
            <a:pPr marL="457200" lvl="0" indent="-317500" algn="l" rtl="0">
              <a:spcBef>
                <a:spcPts val="1600"/>
              </a:spcBef>
              <a:spcAft>
                <a:spcPts val="0"/>
              </a:spcAft>
              <a:buSzPts val="1400"/>
              <a:buChar char="●"/>
            </a:pPr>
            <a:r>
              <a:rPr lang="en" sz="1400"/>
              <a:t>We thought it would be a great idea to start a shared Google drive where we could add projects/ideas for everyone to access. This would be something where we could all add ideas and help support each other. </a:t>
            </a:r>
            <a:endParaRPr sz="1400"/>
          </a:p>
          <a:p>
            <a:pPr marL="914400" lvl="1" indent="-311150" algn="l" rtl="0">
              <a:spcBef>
                <a:spcPts val="0"/>
              </a:spcBef>
              <a:spcAft>
                <a:spcPts val="0"/>
              </a:spcAft>
              <a:buSzPts val="1300"/>
              <a:buChar char="○"/>
            </a:pPr>
            <a:r>
              <a:rPr lang="en" sz="1300"/>
              <a:t>If you would like to be a part of this collaborative google drive, the link is:</a:t>
            </a:r>
            <a:endParaRPr sz="1300"/>
          </a:p>
          <a:p>
            <a:pPr marL="914400" lvl="1" indent="-311150" algn="l" rtl="0">
              <a:spcBef>
                <a:spcPts val="0"/>
              </a:spcBef>
              <a:spcAft>
                <a:spcPts val="0"/>
              </a:spcAft>
              <a:buSzPts val="1300"/>
              <a:buChar char="○"/>
            </a:pPr>
            <a:r>
              <a:rPr lang="en" sz="1300" u="sng">
                <a:solidFill>
                  <a:schemeClr val="hlink"/>
                </a:solidFill>
                <a:hlinkClick r:id="rId4"/>
              </a:rPr>
              <a:t>https://drive.google.com/drive/folders/1uDzBlzr1vhzSYCcQ_vtrWFPmmMsgMVw-?usp=sharing</a:t>
            </a:r>
            <a:endParaRPr sz="1300"/>
          </a:p>
          <a:p>
            <a:pPr marL="914400" lvl="1" indent="-311150" algn="l" rtl="0">
              <a:spcBef>
                <a:spcPts val="0"/>
              </a:spcBef>
              <a:spcAft>
                <a:spcPts val="0"/>
              </a:spcAft>
              <a:buSzPts val="1300"/>
              <a:buChar char="○"/>
            </a:pPr>
            <a:r>
              <a:rPr lang="en" sz="1300"/>
              <a:t>This link should automatically add you as an editor, but please email Courtney if you have questions or have problems accessing the drive. </a:t>
            </a:r>
            <a:endParaRPr sz="1300"/>
          </a:p>
          <a:p>
            <a:pPr marL="914400" lvl="1" indent="-311150" algn="l" rtl="0">
              <a:spcBef>
                <a:spcPts val="0"/>
              </a:spcBef>
              <a:spcAft>
                <a:spcPts val="0"/>
              </a:spcAft>
              <a:buSzPts val="1300"/>
              <a:buChar char="○"/>
            </a:pPr>
            <a:r>
              <a:rPr lang="en" sz="1300"/>
              <a:t>The key here is to add projects or assignments (could even add tests) you have done in the past that you know your students really enjoy so other ATs in the area can utilize them. </a:t>
            </a:r>
            <a:endParaRPr sz="1300"/>
          </a:p>
          <a:p>
            <a:pPr marL="914400" lvl="1" indent="-311150" algn="l" rtl="0">
              <a:spcBef>
                <a:spcPts val="0"/>
              </a:spcBef>
              <a:spcAft>
                <a:spcPts val="0"/>
              </a:spcAft>
              <a:buSzPts val="1300"/>
              <a:buChar char="○"/>
            </a:pPr>
            <a:r>
              <a:rPr lang="en" sz="1300"/>
              <a:t>If you could make a folder for each thing you add (to keep it organized that would be great!)</a:t>
            </a:r>
            <a:endParaRPr sz="13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6"/>
          <p:cNvSpPr txBox="1">
            <a:spLocks noGrp="1"/>
          </p:cNvSpPr>
          <p:nvPr>
            <p:ph type="title"/>
          </p:nvPr>
        </p:nvSpPr>
        <p:spPr>
          <a:xfrm>
            <a:off x="466400" y="720875"/>
            <a:ext cx="7688400" cy="63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Contact Information</a:t>
            </a:r>
            <a:endParaRPr/>
          </a:p>
        </p:txBody>
      </p:sp>
      <p:sp>
        <p:nvSpPr>
          <p:cNvPr id="260" name="Google Shape;260;p36"/>
          <p:cNvSpPr txBox="1">
            <a:spLocks noGrp="1"/>
          </p:cNvSpPr>
          <p:nvPr>
            <p:ph type="body" idx="4294967295"/>
          </p:nvPr>
        </p:nvSpPr>
        <p:spPr>
          <a:xfrm>
            <a:off x="727645" y="1293540"/>
            <a:ext cx="7688700" cy="226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If you have any questions or need more information, our contact information is below:</a:t>
            </a:r>
            <a:endParaRPr>
              <a:solidFill>
                <a:srgbClr val="FFFFFF"/>
              </a:solidFill>
            </a:endParaRPr>
          </a:p>
          <a:p>
            <a:pPr marL="0" lvl="0" indent="0" algn="ctr" rtl="0">
              <a:spcBef>
                <a:spcPts val="1600"/>
              </a:spcBef>
              <a:spcAft>
                <a:spcPts val="0"/>
              </a:spcAft>
              <a:buNone/>
            </a:pPr>
            <a:r>
              <a:rPr lang="en">
                <a:solidFill>
                  <a:srgbClr val="FFFFFF"/>
                </a:solidFill>
              </a:rPr>
              <a:t>Courtney Peart -- </a:t>
            </a:r>
            <a:r>
              <a:rPr lang="en" u="sng">
                <a:solidFill>
                  <a:srgbClr val="FFFFFF"/>
                </a:solidFill>
                <a:hlinkClick r:id="rId3">
                  <a:extLst>
                    <a:ext uri="{A12FA001-AC4F-418D-AE19-62706E023703}">
                      <ahyp:hlinkClr xmlns:ahyp="http://schemas.microsoft.com/office/drawing/2018/hyperlinkcolor" val="tx"/>
                    </a:ext>
                  </a:extLst>
                </a:hlinkClick>
              </a:rPr>
              <a:t>courtneypeart@selahschools.org</a:t>
            </a:r>
            <a:r>
              <a:rPr lang="en">
                <a:solidFill>
                  <a:srgbClr val="FFFFFF"/>
                </a:solidFill>
              </a:rPr>
              <a:t> or 253.219.7164</a:t>
            </a:r>
            <a:endParaRPr>
              <a:solidFill>
                <a:srgbClr val="FFFFFF"/>
              </a:solidFill>
            </a:endParaRPr>
          </a:p>
          <a:p>
            <a:pPr marL="0" lvl="0" indent="0" algn="ctr" rtl="0">
              <a:spcBef>
                <a:spcPts val="1600"/>
              </a:spcBef>
              <a:spcAft>
                <a:spcPts val="0"/>
              </a:spcAft>
              <a:buNone/>
            </a:pPr>
            <a:r>
              <a:rPr lang="en">
                <a:solidFill>
                  <a:srgbClr val="FFFFFF"/>
                </a:solidFill>
              </a:rPr>
              <a:t>Stefanie Brophy -- </a:t>
            </a:r>
            <a:r>
              <a:rPr lang="en" u="sng">
                <a:solidFill>
                  <a:srgbClr val="FFFFFF"/>
                </a:solidFill>
                <a:hlinkClick r:id="rId4">
                  <a:extLst>
                    <a:ext uri="{A12FA001-AC4F-418D-AE19-62706E023703}">
                      <ahyp:hlinkClr xmlns:ahyp="http://schemas.microsoft.com/office/drawing/2018/hyperlinkcolor" val="tx"/>
                    </a:ext>
                  </a:extLst>
                </a:hlinkClick>
              </a:rPr>
              <a:t>sbrophy@bethelsd.org</a:t>
            </a:r>
            <a:r>
              <a:rPr lang="en">
                <a:solidFill>
                  <a:srgbClr val="FFFFFF"/>
                </a:solidFill>
              </a:rPr>
              <a:t> or 425-417-3438</a:t>
            </a:r>
            <a:endParaRPr>
              <a:solidFill>
                <a:srgbClr val="FFFFFF"/>
              </a:solidFil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61" name="Google Shape;261;p36"/>
          <p:cNvPicPr preferRelativeResize="0"/>
          <p:nvPr/>
        </p:nvPicPr>
        <p:blipFill>
          <a:blip r:embed="rId5">
            <a:alphaModFix/>
          </a:blip>
          <a:stretch>
            <a:fillRect/>
          </a:stretch>
        </p:blipFill>
        <p:spPr>
          <a:xfrm>
            <a:off x="2255276" y="2728774"/>
            <a:ext cx="4204000" cy="2195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5"/>
          <p:cNvPicPr preferRelativeResize="0"/>
          <p:nvPr/>
        </p:nvPicPr>
        <p:blipFill>
          <a:blip r:embed="rId3">
            <a:alphaModFix/>
          </a:blip>
          <a:stretch>
            <a:fillRect/>
          </a:stretch>
        </p:blipFill>
        <p:spPr>
          <a:xfrm rot="-5400000">
            <a:off x="4987650" y="1130975"/>
            <a:ext cx="4571996" cy="2571748"/>
          </a:xfrm>
          <a:prstGeom prst="rect">
            <a:avLst/>
          </a:prstGeom>
          <a:noFill/>
          <a:ln>
            <a:noFill/>
          </a:ln>
        </p:spPr>
      </p:pic>
      <p:sp>
        <p:nvSpPr>
          <p:cNvPr id="100" name="Google Shape;100;p15"/>
          <p:cNvSpPr txBox="1">
            <a:spLocks noGrp="1"/>
          </p:cNvSpPr>
          <p:nvPr>
            <p:ph type="title"/>
          </p:nvPr>
        </p:nvSpPr>
        <p:spPr>
          <a:xfrm>
            <a:off x="160350" y="5497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Grey’s Anatomy</a:t>
            </a:r>
            <a:endParaRPr sz="2800"/>
          </a:p>
        </p:txBody>
      </p:sp>
      <p:sp>
        <p:nvSpPr>
          <p:cNvPr id="101" name="Google Shape;101;p15"/>
          <p:cNvSpPr txBox="1">
            <a:spLocks noGrp="1"/>
          </p:cNvSpPr>
          <p:nvPr>
            <p:ph type="body" idx="1"/>
          </p:nvPr>
        </p:nvSpPr>
        <p:spPr>
          <a:xfrm>
            <a:off x="160350" y="1406675"/>
            <a:ext cx="2674500" cy="285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Class Taught in: Intro to SM (could adapt to re-teach in Advanced SM)</a:t>
            </a:r>
            <a:endParaRPr/>
          </a:p>
          <a:p>
            <a:pPr marL="0" lvl="0" indent="0" algn="l" rtl="0">
              <a:spcBef>
                <a:spcPts val="1600"/>
              </a:spcBef>
              <a:spcAft>
                <a:spcPts val="0"/>
              </a:spcAft>
              <a:buNone/>
            </a:pPr>
            <a:r>
              <a:rPr lang="en"/>
              <a:t>When taught: I use it in my emergency care unit when teaching CPR &amp; First Aid (due to lack of “practical” for first aid portion)</a:t>
            </a:r>
            <a:endParaRPr/>
          </a:p>
          <a:p>
            <a:pPr marL="0" lvl="0" indent="0" algn="l" rtl="0">
              <a:spcBef>
                <a:spcPts val="1600"/>
              </a:spcBef>
              <a:spcAft>
                <a:spcPts val="0"/>
              </a:spcAft>
              <a:buNone/>
            </a:pPr>
            <a:r>
              <a:rPr lang="en"/>
              <a:t>Time to complete: Two 55 minute class periods (in partners, each student has 1 day to complete their wound creation &amp; the form that goes with it)</a:t>
            </a:r>
            <a:endParaRPr/>
          </a:p>
          <a:p>
            <a:pPr marL="0" lvl="0" indent="0" algn="l" rtl="0">
              <a:spcBef>
                <a:spcPts val="1600"/>
              </a:spcBef>
              <a:spcAft>
                <a:spcPts val="1600"/>
              </a:spcAft>
              <a:buNone/>
            </a:pPr>
            <a:endParaRPr/>
          </a:p>
        </p:txBody>
      </p:sp>
      <p:pic>
        <p:nvPicPr>
          <p:cNvPr id="102" name="Google Shape;102;p15"/>
          <p:cNvPicPr preferRelativeResize="0"/>
          <p:nvPr/>
        </p:nvPicPr>
        <p:blipFill rotWithShape="1">
          <a:blip r:embed="rId4">
            <a:alphaModFix/>
          </a:blip>
          <a:srcRect l="28233"/>
          <a:stretch/>
        </p:blipFill>
        <p:spPr>
          <a:xfrm rot="-5400000">
            <a:off x="3867100" y="293876"/>
            <a:ext cx="2923250" cy="2335501"/>
          </a:xfrm>
          <a:prstGeom prst="rect">
            <a:avLst/>
          </a:prstGeom>
          <a:noFill/>
          <a:ln>
            <a:noFill/>
          </a:ln>
        </p:spPr>
      </p:pic>
      <p:pic>
        <p:nvPicPr>
          <p:cNvPr id="103" name="Google Shape;103;p15"/>
          <p:cNvPicPr preferRelativeResize="0"/>
          <p:nvPr/>
        </p:nvPicPr>
        <p:blipFill rotWithShape="1">
          <a:blip r:embed="rId5">
            <a:alphaModFix/>
          </a:blip>
          <a:srcRect b="12303"/>
          <a:stretch/>
        </p:blipFill>
        <p:spPr>
          <a:xfrm rot="-5400000">
            <a:off x="1985937" y="2434839"/>
            <a:ext cx="3653748" cy="18023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727650" y="5884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Grey’s Anatomy (cont).</a:t>
            </a:r>
            <a:endParaRPr/>
          </a:p>
        </p:txBody>
      </p:sp>
      <p:pic>
        <p:nvPicPr>
          <p:cNvPr id="109" name="Google Shape;109;p16"/>
          <p:cNvPicPr preferRelativeResize="0"/>
          <p:nvPr/>
        </p:nvPicPr>
        <p:blipFill>
          <a:blip r:embed="rId3">
            <a:alphaModFix/>
          </a:blip>
          <a:stretch>
            <a:fillRect/>
          </a:stretch>
        </p:blipFill>
        <p:spPr>
          <a:xfrm>
            <a:off x="219579" y="0"/>
            <a:ext cx="7387544"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17"/>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16" name="Google Shape;116;p17"/>
          <p:cNvPicPr preferRelativeResize="0"/>
          <p:nvPr/>
        </p:nvPicPr>
        <p:blipFill>
          <a:blip r:embed="rId3">
            <a:alphaModFix/>
          </a:blip>
          <a:stretch>
            <a:fillRect/>
          </a:stretch>
        </p:blipFill>
        <p:spPr>
          <a:xfrm>
            <a:off x="461124" y="481737"/>
            <a:ext cx="7957023" cy="41800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8"/>
          <p:cNvPicPr preferRelativeResize="0"/>
          <p:nvPr/>
        </p:nvPicPr>
        <p:blipFill>
          <a:blip r:embed="rId3">
            <a:alphaModFix/>
          </a:blip>
          <a:stretch>
            <a:fillRect/>
          </a:stretch>
        </p:blipFill>
        <p:spPr>
          <a:xfrm>
            <a:off x="4016000" y="893700"/>
            <a:ext cx="4932775" cy="3090076"/>
          </a:xfrm>
          <a:prstGeom prst="rect">
            <a:avLst/>
          </a:prstGeom>
          <a:noFill/>
          <a:ln>
            <a:noFill/>
          </a:ln>
        </p:spPr>
      </p:pic>
      <p:sp>
        <p:nvSpPr>
          <p:cNvPr id="122" name="Google Shape;122;p18"/>
          <p:cNvSpPr txBox="1">
            <a:spLocks noGrp="1"/>
          </p:cNvSpPr>
          <p:nvPr>
            <p:ph type="title"/>
          </p:nvPr>
        </p:nvSpPr>
        <p:spPr>
          <a:xfrm>
            <a:off x="160350" y="5497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Build A Spine</a:t>
            </a:r>
            <a:endParaRPr sz="2800"/>
          </a:p>
        </p:txBody>
      </p:sp>
      <p:sp>
        <p:nvSpPr>
          <p:cNvPr id="123" name="Google Shape;123;p18"/>
          <p:cNvSpPr txBox="1">
            <a:spLocks noGrp="1"/>
          </p:cNvSpPr>
          <p:nvPr>
            <p:ph type="body" idx="1"/>
          </p:nvPr>
        </p:nvSpPr>
        <p:spPr>
          <a:xfrm>
            <a:off x="160350" y="1406675"/>
            <a:ext cx="4177800" cy="326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Class Taught in: Advanced Sports Med</a:t>
            </a:r>
            <a:endParaRPr sz="1500"/>
          </a:p>
          <a:p>
            <a:pPr marL="0" lvl="0" indent="0" algn="l" rtl="0">
              <a:spcBef>
                <a:spcPts val="1600"/>
              </a:spcBef>
              <a:spcAft>
                <a:spcPts val="0"/>
              </a:spcAft>
              <a:buNone/>
            </a:pPr>
            <a:r>
              <a:rPr lang="en" sz="1500"/>
              <a:t>When taught: I teach this after I teach spine anatomy </a:t>
            </a:r>
            <a:endParaRPr sz="1500"/>
          </a:p>
          <a:p>
            <a:pPr marL="0" lvl="0" indent="0" algn="l" rtl="0">
              <a:spcBef>
                <a:spcPts val="1600"/>
              </a:spcBef>
              <a:spcAft>
                <a:spcPts val="0"/>
              </a:spcAft>
              <a:buNone/>
            </a:pPr>
            <a:r>
              <a:rPr lang="en" sz="1500"/>
              <a:t>Time to complete: Three 55 minute class periods (could shorten). 1 day to plan/figure out materials needed, 2 days to build and label. </a:t>
            </a:r>
            <a:endParaRPr sz="1500"/>
          </a:p>
          <a:p>
            <a:pPr marL="0" lvl="0" indent="0" algn="l" rtl="0">
              <a:spcBef>
                <a:spcPts val="1600"/>
              </a:spcBef>
              <a:spcAft>
                <a:spcPts val="0"/>
              </a:spcAft>
              <a:buNone/>
            </a:pPr>
            <a:r>
              <a:rPr lang="en" sz="1500"/>
              <a:t>Walk-a-bout presentations at end of last day</a:t>
            </a:r>
            <a:endParaRPr sz="1500"/>
          </a:p>
          <a:p>
            <a:pPr marL="0" lvl="0" indent="0" algn="l" rtl="0">
              <a:spcBef>
                <a:spcPts val="1600"/>
              </a:spcBef>
              <a:spcAft>
                <a:spcPts val="16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9"/>
          <p:cNvPicPr preferRelativeResize="0"/>
          <p:nvPr/>
        </p:nvPicPr>
        <p:blipFill>
          <a:blip r:embed="rId3">
            <a:alphaModFix/>
          </a:blip>
          <a:stretch>
            <a:fillRect/>
          </a:stretch>
        </p:blipFill>
        <p:spPr>
          <a:xfrm rot="-5400000">
            <a:off x="-590250" y="742650"/>
            <a:ext cx="4721976" cy="3541474"/>
          </a:xfrm>
          <a:prstGeom prst="rect">
            <a:avLst/>
          </a:prstGeom>
          <a:noFill/>
          <a:ln>
            <a:noFill/>
          </a:ln>
        </p:spPr>
      </p:pic>
      <p:pic>
        <p:nvPicPr>
          <p:cNvPr id="129" name="Google Shape;129;p19"/>
          <p:cNvPicPr preferRelativeResize="0"/>
          <p:nvPr/>
        </p:nvPicPr>
        <p:blipFill>
          <a:blip r:embed="rId4">
            <a:alphaModFix/>
          </a:blip>
          <a:stretch>
            <a:fillRect/>
          </a:stretch>
        </p:blipFill>
        <p:spPr>
          <a:xfrm rot="-5400000">
            <a:off x="2857500" y="1179200"/>
            <a:ext cx="3429004" cy="2571753"/>
          </a:xfrm>
          <a:prstGeom prst="rect">
            <a:avLst/>
          </a:prstGeom>
          <a:noFill/>
          <a:ln>
            <a:noFill/>
          </a:ln>
        </p:spPr>
      </p:pic>
      <p:pic>
        <p:nvPicPr>
          <p:cNvPr id="130" name="Google Shape;130;p19"/>
          <p:cNvPicPr preferRelativeResize="0"/>
          <p:nvPr/>
        </p:nvPicPr>
        <p:blipFill>
          <a:blip r:embed="rId5">
            <a:alphaModFix/>
          </a:blip>
          <a:stretch>
            <a:fillRect/>
          </a:stretch>
        </p:blipFill>
        <p:spPr>
          <a:xfrm rot="-5400000">
            <a:off x="5417507" y="514835"/>
            <a:ext cx="3522930" cy="26421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0"/>
          <p:cNvPicPr preferRelativeResize="0"/>
          <p:nvPr/>
        </p:nvPicPr>
        <p:blipFill rotWithShape="1">
          <a:blip r:embed="rId3">
            <a:alphaModFix/>
          </a:blip>
          <a:srcRect t="7575" b="7498"/>
          <a:stretch/>
        </p:blipFill>
        <p:spPr>
          <a:xfrm rot="10800000">
            <a:off x="246660" y="97738"/>
            <a:ext cx="4325328" cy="2754902"/>
          </a:xfrm>
          <a:prstGeom prst="rect">
            <a:avLst/>
          </a:prstGeom>
          <a:noFill/>
          <a:ln>
            <a:noFill/>
          </a:ln>
        </p:spPr>
      </p:pic>
      <p:pic>
        <p:nvPicPr>
          <p:cNvPr id="136" name="Google Shape;136;p20"/>
          <p:cNvPicPr preferRelativeResize="0"/>
          <p:nvPr/>
        </p:nvPicPr>
        <p:blipFill>
          <a:blip r:embed="rId4">
            <a:alphaModFix/>
          </a:blip>
          <a:stretch>
            <a:fillRect/>
          </a:stretch>
        </p:blipFill>
        <p:spPr>
          <a:xfrm rot="10800000">
            <a:off x="608627" y="2571752"/>
            <a:ext cx="3421898" cy="2566423"/>
          </a:xfrm>
          <a:prstGeom prst="rect">
            <a:avLst/>
          </a:prstGeom>
          <a:noFill/>
          <a:ln>
            <a:noFill/>
          </a:ln>
        </p:spPr>
      </p:pic>
      <p:pic>
        <p:nvPicPr>
          <p:cNvPr id="137" name="Google Shape;137;p20"/>
          <p:cNvPicPr preferRelativeResize="0"/>
          <p:nvPr/>
        </p:nvPicPr>
        <p:blipFill>
          <a:blip r:embed="rId5">
            <a:alphaModFix/>
          </a:blip>
          <a:stretch>
            <a:fillRect/>
          </a:stretch>
        </p:blipFill>
        <p:spPr>
          <a:xfrm rot="-5400000">
            <a:off x="4028648" y="749524"/>
            <a:ext cx="3952953" cy="2964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160350" y="5497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Skin Box</a:t>
            </a:r>
            <a:endParaRPr sz="2800"/>
          </a:p>
        </p:txBody>
      </p:sp>
      <p:sp>
        <p:nvSpPr>
          <p:cNvPr id="143" name="Google Shape;143;p21"/>
          <p:cNvSpPr txBox="1">
            <a:spLocks noGrp="1"/>
          </p:cNvSpPr>
          <p:nvPr>
            <p:ph type="body" idx="1"/>
          </p:nvPr>
        </p:nvSpPr>
        <p:spPr>
          <a:xfrm>
            <a:off x="160350" y="1406675"/>
            <a:ext cx="4177800" cy="326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Class Taught in: Anatomy and/or Intro to Sports Medicine (body systems unit)</a:t>
            </a:r>
            <a:endParaRPr sz="1500"/>
          </a:p>
          <a:p>
            <a:pPr marL="0" lvl="0" indent="0" algn="l" rtl="0">
              <a:spcBef>
                <a:spcPts val="1600"/>
              </a:spcBef>
              <a:spcAft>
                <a:spcPts val="0"/>
              </a:spcAft>
              <a:buNone/>
            </a:pPr>
            <a:r>
              <a:rPr lang="en" sz="1500"/>
              <a:t>When taught: Integumentary system </a:t>
            </a:r>
            <a:endParaRPr sz="1500"/>
          </a:p>
          <a:p>
            <a:pPr marL="0" lvl="0" indent="0" algn="l" rtl="0">
              <a:spcBef>
                <a:spcPts val="1600"/>
              </a:spcBef>
              <a:spcAft>
                <a:spcPts val="0"/>
              </a:spcAft>
              <a:buNone/>
            </a:pPr>
            <a:r>
              <a:rPr lang="en" sz="1500"/>
              <a:t>Time to complete: Three 55 minute class periods (could shorten). 1 day to plan/figure out materials needed, 2 days to build and label. </a:t>
            </a:r>
            <a:endParaRPr sz="1500"/>
          </a:p>
          <a:p>
            <a:pPr marL="0" lvl="0" indent="0" algn="l" rtl="0">
              <a:spcBef>
                <a:spcPts val="1600"/>
              </a:spcBef>
              <a:spcAft>
                <a:spcPts val="0"/>
              </a:spcAft>
              <a:buNone/>
            </a:pPr>
            <a:r>
              <a:rPr lang="en" sz="1500"/>
              <a:t>Students also have to present their skin box to another teacher in the building &amp; that teacher fills out a separate evaluation form. </a:t>
            </a:r>
            <a:endParaRPr sz="1500"/>
          </a:p>
          <a:p>
            <a:pPr marL="0" lvl="0" indent="0" algn="l" rtl="0">
              <a:spcBef>
                <a:spcPts val="1600"/>
              </a:spcBef>
              <a:spcAft>
                <a:spcPts val="1600"/>
              </a:spcAft>
              <a:buNone/>
            </a:pPr>
            <a:endParaRPr/>
          </a:p>
        </p:txBody>
      </p:sp>
      <p:pic>
        <p:nvPicPr>
          <p:cNvPr id="144" name="Google Shape;144;p21"/>
          <p:cNvPicPr preferRelativeResize="0"/>
          <p:nvPr/>
        </p:nvPicPr>
        <p:blipFill rotWithShape="1">
          <a:blip r:embed="rId3">
            <a:alphaModFix/>
          </a:blip>
          <a:srcRect r="14288"/>
          <a:stretch/>
        </p:blipFill>
        <p:spPr>
          <a:xfrm>
            <a:off x="4396675" y="549725"/>
            <a:ext cx="4572000" cy="3000498"/>
          </a:xfrm>
          <a:prstGeom prst="rect">
            <a:avLst/>
          </a:prstGeom>
          <a:noFill/>
          <a:ln>
            <a:noFill/>
          </a:ln>
        </p:spPr>
      </p:pic>
      <p:sp>
        <p:nvSpPr>
          <p:cNvPr id="145" name="Google Shape;145;p21"/>
          <p:cNvSpPr txBox="1"/>
          <p:nvPr/>
        </p:nvSpPr>
        <p:spPr>
          <a:xfrm>
            <a:off x="4593775" y="3448450"/>
            <a:ext cx="4177800" cy="37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latin typeface="Lato"/>
                <a:ea typeface="Lato"/>
                <a:cs typeface="Lato"/>
                <a:sym typeface="Lato"/>
              </a:rPr>
              <a:t>Pictures courtesy of Audrey Ebert - Wilson HS, Tacoma, WA</a:t>
            </a:r>
            <a:endParaRPr sz="1100" i="1">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1418</Words>
  <Application>Microsoft Office PowerPoint</Application>
  <PresentationFormat>On-screen Show (16:9)</PresentationFormat>
  <Paragraphs>88</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Raleway</vt:lpstr>
      <vt:lpstr>Arial</vt:lpstr>
      <vt:lpstr>Lato</vt:lpstr>
      <vt:lpstr>Streamline</vt:lpstr>
      <vt:lpstr>Hands on Projects for Sports Medicine Classes</vt:lpstr>
      <vt:lpstr>Bio</vt:lpstr>
      <vt:lpstr>Grey’s Anatomy</vt:lpstr>
      <vt:lpstr>Grey’s Anatomy (cont).</vt:lpstr>
      <vt:lpstr>PowerPoint Presentation</vt:lpstr>
      <vt:lpstr>Build A Spine</vt:lpstr>
      <vt:lpstr>PowerPoint Presentation</vt:lpstr>
      <vt:lpstr>PowerPoint Presentation</vt:lpstr>
      <vt:lpstr>Skin Box</vt:lpstr>
      <vt:lpstr>PowerPoint Presentation</vt:lpstr>
      <vt:lpstr>PowerPoint Presentation</vt:lpstr>
      <vt:lpstr>Other collaborations to consider:</vt:lpstr>
      <vt:lpstr>Other collaborations to consider:</vt:lpstr>
      <vt:lpstr>PowerPoint Presentation</vt:lpstr>
      <vt:lpstr>PowerPoint Presentation</vt:lpstr>
      <vt:lpstr>Bio</vt:lpstr>
      <vt:lpstr>Knee model rubric and requirements</vt:lpstr>
      <vt:lpstr>Knee Model Project (Sports Med 1)</vt:lpstr>
      <vt:lpstr>Shoulder Rap (Sports Med 1)</vt:lpstr>
      <vt:lpstr>Shoulder Rap requirements</vt:lpstr>
      <vt:lpstr>Book Study (Advanced Sports Med)</vt:lpstr>
      <vt:lpstr>Small hands on projects</vt:lpstr>
      <vt:lpstr>PowerPoint Presentation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Hands on Projects for Sports Medicine Classes</dc:title>
  <dc:creator>AUDREY EBERT</dc:creator>
  <cp:lastModifiedBy>AUDREY EBERT</cp:lastModifiedBy>
  <cp:revision>1</cp:revision>
  <dcterms:modified xsi:type="dcterms:W3CDTF">2023-05-12T22:28:58Z</dcterms:modified>
</cp:coreProperties>
</file>