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70" r:id="rId3"/>
    <p:sldId id="282" r:id="rId4"/>
    <p:sldId id="258" r:id="rId5"/>
    <p:sldId id="257" r:id="rId6"/>
    <p:sldId id="271" r:id="rId7"/>
    <p:sldId id="272" r:id="rId8"/>
    <p:sldId id="259" r:id="rId9"/>
    <p:sldId id="283" r:id="rId10"/>
    <p:sldId id="273" r:id="rId11"/>
    <p:sldId id="260" r:id="rId12"/>
    <p:sldId id="284" r:id="rId13"/>
    <p:sldId id="274" r:id="rId14"/>
    <p:sldId id="261" r:id="rId15"/>
    <p:sldId id="275" r:id="rId16"/>
    <p:sldId id="278" r:id="rId17"/>
    <p:sldId id="263" r:id="rId18"/>
    <p:sldId id="280" r:id="rId19"/>
    <p:sldId id="262" r:id="rId20"/>
    <p:sldId id="291" r:id="rId21"/>
    <p:sldId id="265" r:id="rId22"/>
    <p:sldId id="279" r:id="rId23"/>
    <p:sldId id="276" r:id="rId24"/>
    <p:sldId id="293" r:id="rId25"/>
    <p:sldId id="266" r:id="rId26"/>
    <p:sldId id="277" r:id="rId27"/>
    <p:sldId id="264" r:id="rId28"/>
    <p:sldId id="281" r:id="rId29"/>
    <p:sldId id="267" r:id="rId30"/>
    <p:sldId id="268" r:id="rId31"/>
    <p:sldId id="269" r:id="rId32"/>
    <p:sldId id="286" r:id="rId33"/>
    <p:sldId id="287" r:id="rId34"/>
    <p:sldId id="288" r:id="rId35"/>
    <p:sldId id="289" r:id="rId36"/>
    <p:sldId id="292"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0" y="60"/>
      </p:cViewPr>
      <p:guideLst/>
    </p:cSldViewPr>
  </p:slideViewPr>
  <p:notesTextViewPr>
    <p:cViewPr>
      <p:scale>
        <a:sx n="1" d="1"/>
        <a:sy n="1" d="1"/>
      </p:scale>
      <p:origin x="0" y="0"/>
    </p:cViewPr>
  </p:notesTextViewPr>
  <p:sorterViewPr>
    <p:cViewPr>
      <p:scale>
        <a:sx n="100" d="100"/>
        <a:sy n="100" d="100"/>
      </p:scale>
      <p:origin x="0" y="-7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353E9-6A5B-4621-B051-13E5A56876A4}"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ACF40-4894-4C0B-857F-32CDC3655A94}" type="slidenum">
              <a:rPr lang="en-US" smtClean="0"/>
              <a:t>‹#›</a:t>
            </a:fld>
            <a:endParaRPr lang="en-US"/>
          </a:p>
        </p:txBody>
      </p:sp>
    </p:spTree>
    <p:extLst>
      <p:ext uri="{BB962C8B-B14F-4D97-AF65-F5344CB8AC3E}">
        <p14:creationId xmlns:p14="http://schemas.microsoft.com/office/powerpoint/2010/main" val="148431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7CC9135-9252-4D13-8F1E-7670504ABDAE}" type="datetime1">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32934385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805F2C-216C-4120-934F-1305B89CF252}" type="datetime1">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161102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534FCA-1ECE-4D5E-9867-F77F5D8F8FFF}" type="datetime1">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37210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33B884-805B-42E4-B587-CF9A7F0A34CE}" type="datetime1">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162438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D621A4CB-FDA4-454B-BBF9-6AB77593684C}" type="datetime1">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18188110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2A0922E5-789A-4A31-9340-9197D8718FB5}" type="datetime1">
              <a:rPr lang="en-US" smtClean="0"/>
              <a:t>10/9/2018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39441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2A0A9E82-D7D4-4C40-BB07-9F3206B89093}" type="datetime1">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B7F07-74B7-4F8A-A59D-65B2EA09E80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7895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40ABF3-9974-473B-966C-4D26986166EB}" type="datetime1">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4538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E91DA-108C-403E-B1F4-32D9FD628486}" type="datetime1">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142933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B412B1-C14C-4D2C-8C7B-B67BFEA7DC34}" type="datetime1">
              <a:rPr lang="en-US" smtClean="0"/>
              <a:t>10/9/2018</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414648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F9913C91-932F-495F-9942-8747E053F32B}" type="datetime1">
              <a:rPr lang="en-US" smtClean="0"/>
              <a:t>10/9/2018</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AC0B7F07-74B7-4F8A-A59D-65B2EA09E801}" type="slidenum">
              <a:rPr lang="en-US" smtClean="0"/>
              <a:t>‹#›</a:t>
            </a:fld>
            <a:endParaRPr lang="en-US"/>
          </a:p>
        </p:txBody>
      </p:sp>
    </p:spTree>
    <p:extLst>
      <p:ext uri="{BB962C8B-B14F-4D97-AF65-F5344CB8AC3E}">
        <p14:creationId xmlns:p14="http://schemas.microsoft.com/office/powerpoint/2010/main" val="220501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C1AD37F-76CD-4480-8419-D3CE2A2416D9}" type="datetime1">
              <a:rPr lang="en-US" smtClean="0"/>
              <a:t>10/9/2018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C0B7F07-74B7-4F8A-A59D-65B2EA09E801}" type="slidenum">
              <a:rPr lang="en-US" smtClean="0"/>
              <a:t>‹#›</a:t>
            </a:fld>
            <a:endParaRPr lang="en-US"/>
          </a:p>
        </p:txBody>
      </p:sp>
    </p:spTree>
    <p:extLst>
      <p:ext uri="{BB962C8B-B14F-4D97-AF65-F5344CB8AC3E}">
        <p14:creationId xmlns:p14="http://schemas.microsoft.com/office/powerpoint/2010/main" val="4390101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gif"/><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12524"/>
          </a:xfrm>
        </p:spPr>
        <p:txBody>
          <a:bodyPr>
            <a:normAutofit fontScale="90000"/>
          </a:bodyPr>
          <a:lstStyle/>
          <a:p>
            <a:r>
              <a:rPr lang="en-US" sz="4800" dirty="0" smtClean="0"/>
              <a:t>Patient Follow Through</a:t>
            </a:r>
            <a:br>
              <a:rPr lang="en-US" sz="4800" dirty="0" smtClean="0"/>
            </a:br>
            <a:endParaRPr lang="en-US" sz="4800" dirty="0"/>
          </a:p>
        </p:txBody>
      </p:sp>
      <p:sp>
        <p:nvSpPr>
          <p:cNvPr id="3" name="Subtitle 2"/>
          <p:cNvSpPr>
            <a:spLocks noGrp="1"/>
          </p:cNvSpPr>
          <p:nvPr>
            <p:ph type="subTitle" idx="1"/>
          </p:nvPr>
        </p:nvSpPr>
        <p:spPr>
          <a:xfrm>
            <a:off x="1524000" y="3990109"/>
            <a:ext cx="9144000" cy="1267691"/>
          </a:xfrm>
        </p:spPr>
        <p:txBody>
          <a:bodyPr/>
          <a:lstStyle/>
          <a:p>
            <a:r>
              <a:rPr lang="en-US" dirty="0" smtClean="0"/>
              <a:t>This program will highlight the various SCC Allied Health Programs as they are involved in the care of the patient</a:t>
            </a:r>
            <a:endParaRPr lang="en-US" dirty="0"/>
          </a:p>
        </p:txBody>
      </p:sp>
      <p:sp>
        <p:nvSpPr>
          <p:cNvPr id="4" name="Slide Number Placeholder 3"/>
          <p:cNvSpPr>
            <a:spLocks noGrp="1"/>
          </p:cNvSpPr>
          <p:nvPr>
            <p:ph type="sldNum" sz="quarter" idx="12"/>
          </p:nvPr>
        </p:nvSpPr>
        <p:spPr/>
        <p:txBody>
          <a:bodyPr/>
          <a:lstStyle/>
          <a:p>
            <a:fld id="{AC0B7F07-74B7-4F8A-A59D-65B2EA09E801}" type="slidenum">
              <a:rPr lang="en-US" smtClean="0"/>
              <a:t>1</a:t>
            </a:fld>
            <a:endParaRPr lang="en-US"/>
          </a:p>
        </p:txBody>
      </p:sp>
    </p:spTree>
    <p:extLst>
      <p:ext uri="{BB962C8B-B14F-4D97-AF65-F5344CB8AC3E}">
        <p14:creationId xmlns:p14="http://schemas.microsoft.com/office/powerpoint/2010/main" val="1360757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5212"/>
          </a:xfrm>
        </p:spPr>
        <p:txBody>
          <a:bodyPr>
            <a:normAutofit fontScale="90000"/>
          </a:bodyPr>
          <a:lstStyle/>
          <a:p>
            <a:endParaRPr lang="en-US" dirty="0"/>
          </a:p>
        </p:txBody>
      </p:sp>
      <p:sp>
        <p:nvSpPr>
          <p:cNvPr id="3" name="Content Placeholder 2"/>
          <p:cNvSpPr>
            <a:spLocks noGrp="1"/>
          </p:cNvSpPr>
          <p:nvPr>
            <p:ph idx="1"/>
          </p:nvPr>
        </p:nvSpPr>
        <p:spPr>
          <a:xfrm>
            <a:off x="838200" y="1263316"/>
            <a:ext cx="10515600" cy="4913647"/>
          </a:xfrm>
        </p:spPr>
        <p:txBody>
          <a:bodyPr/>
          <a:lstStyle/>
          <a:p>
            <a:r>
              <a:rPr lang="en-US" dirty="0"/>
              <a:t>The Medical Assistant then assists the Dr. and staff in the office by performing basic tasks necessary for each exam, to include basic phlebotomy and scheduling of other exams.</a:t>
            </a:r>
          </a:p>
          <a:p>
            <a:r>
              <a:rPr lang="en-US" dirty="0" smtClean="0"/>
              <a:t>Based on the findings of the appointment, and further discussion with Joe, the GP sends Joe for some imaging.</a:t>
            </a:r>
            <a:endParaRPr lang="en-US" dirty="0"/>
          </a:p>
        </p:txBody>
      </p:sp>
      <p:pic>
        <p:nvPicPr>
          <p:cNvPr id="4" name="Picture 3" descr="Just Being Me: March 20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303" y="3089985"/>
            <a:ext cx="3513221" cy="3041232"/>
          </a:xfrm>
          <a:prstGeom prst="rect">
            <a:avLst/>
          </a:prstGeom>
        </p:spPr>
      </p:pic>
      <p:pic>
        <p:nvPicPr>
          <p:cNvPr id="5" name="Picture 4" descr="Vinod Bidwaik : How people explain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0" y="3720139"/>
            <a:ext cx="4286250" cy="2411078"/>
          </a:xfrm>
          <a:prstGeom prst="rect">
            <a:avLst/>
          </a:prstGeom>
        </p:spPr>
      </p:pic>
      <p:sp>
        <p:nvSpPr>
          <p:cNvPr id="6" name="Slide Number Placeholder 5"/>
          <p:cNvSpPr>
            <a:spLocks noGrp="1"/>
          </p:cNvSpPr>
          <p:nvPr>
            <p:ph type="sldNum" sz="quarter" idx="12"/>
          </p:nvPr>
        </p:nvSpPr>
        <p:spPr/>
        <p:txBody>
          <a:bodyPr/>
          <a:lstStyle/>
          <a:p>
            <a:fld id="{AC0B7F07-74B7-4F8A-A59D-65B2EA09E801}" type="slidenum">
              <a:rPr lang="en-US" smtClean="0"/>
              <a:t>10</a:t>
            </a:fld>
            <a:endParaRPr lang="en-US"/>
          </a:p>
        </p:txBody>
      </p:sp>
    </p:spTree>
    <p:extLst>
      <p:ext uri="{BB962C8B-B14F-4D97-AF65-F5344CB8AC3E}">
        <p14:creationId xmlns:p14="http://schemas.microsoft.com/office/powerpoint/2010/main" val="2083202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491"/>
          </a:xfrm>
        </p:spPr>
        <p:txBody>
          <a:bodyPr>
            <a:normAutofit/>
          </a:bodyPr>
          <a:lstStyle/>
          <a:p>
            <a:r>
              <a:rPr lang="en-US" dirty="0" smtClean="0"/>
              <a:t>DMS  (</a:t>
            </a:r>
            <a:r>
              <a:rPr lang="en-US" sz="2000" dirty="0" smtClean="0"/>
              <a:t>Diagnostic Medical Sonography</a:t>
            </a:r>
            <a:r>
              <a:rPr lang="en-US" dirty="0" smtClean="0"/>
              <a:t>)</a:t>
            </a:r>
            <a:endParaRPr lang="en-US" dirty="0"/>
          </a:p>
        </p:txBody>
      </p:sp>
      <p:sp>
        <p:nvSpPr>
          <p:cNvPr id="3" name="Content Placeholder 2"/>
          <p:cNvSpPr>
            <a:spLocks noGrp="1"/>
          </p:cNvSpPr>
          <p:nvPr>
            <p:ph idx="1"/>
          </p:nvPr>
        </p:nvSpPr>
        <p:spPr>
          <a:xfrm>
            <a:off x="838200" y="1407695"/>
            <a:ext cx="10515600" cy="4769268"/>
          </a:xfrm>
        </p:spPr>
        <p:txBody>
          <a:bodyPr/>
          <a:lstStyle/>
          <a:p>
            <a:r>
              <a:rPr lang="en-US" dirty="0" smtClean="0"/>
              <a:t>Since Joe complained about abdominal pain, that is at times severe, his first stop is to the general ultrasound department.</a:t>
            </a:r>
          </a:p>
          <a:p>
            <a:r>
              <a:rPr lang="en-US" dirty="0" smtClean="0"/>
              <a:t>The Sonographer escorts Joe to the exam room.  After taking a brief history of his current illness, and checking the request from the Physicians office,                                                                                              a general abdominal ultrasound is performed.</a:t>
            </a:r>
          </a:p>
          <a:p>
            <a:pPr marL="0" indent="0">
              <a:buNone/>
            </a:pPr>
            <a:r>
              <a:rPr lang="en-US" dirty="0" smtClean="0"/>
              <a:t> </a:t>
            </a:r>
            <a:endParaRPr lang="en-US" dirty="0"/>
          </a:p>
        </p:txBody>
      </p:sp>
      <p:pic>
        <p:nvPicPr>
          <p:cNvPr id="4" name="Picture 3" descr="Living In The Moment: Embracing The Reality Of The Tension Of The Unknown Again | Post tenebra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668809"/>
            <a:ext cx="5257800" cy="35081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1" y="3273367"/>
            <a:ext cx="4944979" cy="3310313"/>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11</a:t>
            </a:fld>
            <a:endParaRPr lang="en-US"/>
          </a:p>
        </p:txBody>
      </p:sp>
    </p:spTree>
    <p:extLst>
      <p:ext uri="{BB962C8B-B14F-4D97-AF65-F5344CB8AC3E}">
        <p14:creationId xmlns:p14="http://schemas.microsoft.com/office/powerpoint/2010/main" val="438024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ultrasounds</a:t>
            </a:r>
            <a:endParaRPr lang="en-US" dirty="0"/>
          </a:p>
        </p:txBody>
      </p:sp>
      <p:pic>
        <p:nvPicPr>
          <p:cNvPr id="6"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382253"/>
            <a:ext cx="4588042" cy="409349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252" y="2382253"/>
            <a:ext cx="5410200" cy="4093498"/>
          </a:xfrm>
          <a:prstGeom prst="rect">
            <a:avLst/>
          </a:prstGeom>
        </p:spPr>
      </p:pic>
      <p:sp>
        <p:nvSpPr>
          <p:cNvPr id="3" name="Slide Number Placeholder 2"/>
          <p:cNvSpPr>
            <a:spLocks noGrp="1"/>
          </p:cNvSpPr>
          <p:nvPr>
            <p:ph type="sldNum" sz="quarter" idx="12"/>
          </p:nvPr>
        </p:nvSpPr>
        <p:spPr/>
        <p:txBody>
          <a:bodyPr/>
          <a:lstStyle/>
          <a:p>
            <a:fld id="{AC0B7F07-74B7-4F8A-A59D-65B2EA09E801}" type="slidenum">
              <a:rPr lang="en-US" smtClean="0"/>
              <a:t>12</a:t>
            </a:fld>
            <a:endParaRPr lang="en-US"/>
          </a:p>
        </p:txBody>
      </p:sp>
    </p:spTree>
    <p:extLst>
      <p:ext uri="{BB962C8B-B14F-4D97-AF65-F5344CB8AC3E}">
        <p14:creationId xmlns:p14="http://schemas.microsoft.com/office/powerpoint/2010/main" val="3447546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fontScale="90000"/>
          </a:bodyPr>
          <a:lstStyle/>
          <a:p>
            <a:endParaRPr lang="en-US" dirty="0"/>
          </a:p>
        </p:txBody>
      </p:sp>
      <p:sp>
        <p:nvSpPr>
          <p:cNvPr id="3" name="Content Placeholder 2"/>
          <p:cNvSpPr>
            <a:spLocks noGrp="1"/>
          </p:cNvSpPr>
          <p:nvPr>
            <p:ph idx="1"/>
          </p:nvPr>
        </p:nvSpPr>
        <p:spPr>
          <a:xfrm>
            <a:off x="838200" y="1347537"/>
            <a:ext cx="10515600" cy="4829426"/>
          </a:xfrm>
        </p:spPr>
        <p:txBody>
          <a:bodyPr/>
          <a:lstStyle/>
          <a:p>
            <a:r>
              <a:rPr lang="en-US" dirty="0" smtClean="0"/>
              <a:t>As the exam is completed, Joe states he is feeling ill.  He is unable to stand after the exam, feels nauseous, is dizzy </a:t>
            </a:r>
            <a:r>
              <a:rPr lang="en-US" dirty="0"/>
              <a:t>and </a:t>
            </a:r>
            <a:r>
              <a:rPr lang="en-US" dirty="0" smtClean="0"/>
              <a:t>is experiencing difficulty breathing.  </a:t>
            </a:r>
          </a:p>
          <a:p>
            <a:r>
              <a:rPr lang="en-US" dirty="0" smtClean="0"/>
              <a:t>The Sonographer calls for assistance.  It is decided that Joe should  go to the ER so the EMS system is activated to get Joe to the Hospital.</a:t>
            </a:r>
            <a:endParaRPr lang="en-US" dirty="0"/>
          </a:p>
          <a:p>
            <a:endParaRPr lang="en-US" dirty="0"/>
          </a:p>
        </p:txBody>
      </p:sp>
      <p:pic>
        <p:nvPicPr>
          <p:cNvPr id="4" name="Picture 3" descr="Le &lt;strong&gt;9-1-1&lt;/strong&gt;, appel d'urgence : police, ambulance... - Mode d’emplo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3068805"/>
            <a:ext cx="4800600" cy="3789195"/>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13</a:t>
            </a:fld>
            <a:endParaRPr lang="en-US"/>
          </a:p>
        </p:txBody>
      </p:sp>
    </p:spTree>
    <p:extLst>
      <p:ext uri="{BB962C8B-B14F-4D97-AF65-F5344CB8AC3E}">
        <p14:creationId xmlns:p14="http://schemas.microsoft.com/office/powerpoint/2010/main" val="357800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0380"/>
          </a:xfrm>
        </p:spPr>
        <p:txBody>
          <a:bodyPr/>
          <a:lstStyle/>
          <a:p>
            <a:r>
              <a:rPr lang="en-US" dirty="0" smtClean="0"/>
              <a:t>EMT (</a:t>
            </a:r>
            <a:r>
              <a:rPr lang="en-US" sz="2400" dirty="0" smtClean="0"/>
              <a:t>Emergency Medical Technician</a:t>
            </a:r>
            <a:r>
              <a:rPr lang="en-US" dirty="0" smtClean="0"/>
              <a:t>)</a:t>
            </a:r>
            <a:endParaRPr lang="en-US" dirty="0"/>
          </a:p>
        </p:txBody>
      </p:sp>
      <p:sp>
        <p:nvSpPr>
          <p:cNvPr id="3" name="Content Placeholder 2"/>
          <p:cNvSpPr>
            <a:spLocks noGrp="1"/>
          </p:cNvSpPr>
          <p:nvPr>
            <p:ph idx="1"/>
          </p:nvPr>
        </p:nvSpPr>
        <p:spPr>
          <a:xfrm>
            <a:off x="838200" y="1588168"/>
            <a:ext cx="10515600" cy="4588795"/>
          </a:xfrm>
        </p:spPr>
        <p:txBody>
          <a:bodyPr/>
          <a:lstStyle/>
          <a:p>
            <a:r>
              <a:rPr lang="en-US" dirty="0" smtClean="0"/>
              <a:t>The ambulance and EMT’s come into the clinic to get Joe.  </a:t>
            </a:r>
          </a:p>
          <a:p>
            <a:r>
              <a:rPr lang="en-US" dirty="0" smtClean="0"/>
              <a:t>They get a brief history of the events leading to the EMS call from the Sonographer and then from Joe.</a:t>
            </a:r>
          </a:p>
          <a:p>
            <a:r>
              <a:rPr lang="en-US" dirty="0" smtClean="0"/>
              <a:t>Joe’s vitals are checked and will be monitored during the trip to the ER.</a:t>
            </a:r>
            <a:endParaRPr lang="en-US" dirty="0"/>
          </a:p>
        </p:txBody>
      </p:sp>
      <p:pic>
        <p:nvPicPr>
          <p:cNvPr id="4" name="Picture 3" descr="Combat PTSD News | Wounded Times: NY &lt;strong&gt;Paramedic&lt;/strong&gt; Night Shif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063" y="3415714"/>
            <a:ext cx="4969042" cy="2912897"/>
          </a:xfrm>
          <a:prstGeom prst="rect">
            <a:avLst/>
          </a:prstGeom>
        </p:spPr>
      </p:pic>
      <p:pic>
        <p:nvPicPr>
          <p:cNvPr id="5" name="Picture 4" descr="[알라딘서재]없는 사람 취급하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03" y="3596689"/>
            <a:ext cx="2857500" cy="2324100"/>
          </a:xfrm>
          <a:prstGeom prst="rect">
            <a:avLst/>
          </a:prstGeom>
        </p:spPr>
      </p:pic>
      <p:sp>
        <p:nvSpPr>
          <p:cNvPr id="6" name="Slide Number Placeholder 5"/>
          <p:cNvSpPr>
            <a:spLocks noGrp="1"/>
          </p:cNvSpPr>
          <p:nvPr>
            <p:ph type="sldNum" sz="quarter" idx="12"/>
          </p:nvPr>
        </p:nvSpPr>
        <p:spPr/>
        <p:txBody>
          <a:bodyPr/>
          <a:lstStyle/>
          <a:p>
            <a:fld id="{AC0B7F07-74B7-4F8A-A59D-65B2EA09E801}" type="slidenum">
              <a:rPr lang="en-US" smtClean="0"/>
              <a:t>14</a:t>
            </a:fld>
            <a:endParaRPr lang="en-US"/>
          </a:p>
        </p:txBody>
      </p:sp>
    </p:spTree>
    <p:extLst>
      <p:ext uri="{BB962C8B-B14F-4D97-AF65-F5344CB8AC3E}">
        <p14:creationId xmlns:p14="http://schemas.microsoft.com/office/powerpoint/2010/main" val="3011580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749"/>
          </a:xfrm>
        </p:spPr>
        <p:txBody>
          <a:bodyPr>
            <a:normAutofit fontScale="90000"/>
          </a:bodyPr>
          <a:lstStyle/>
          <a:p>
            <a:r>
              <a:rPr lang="en-US" dirty="0" smtClean="0"/>
              <a:t>EMT </a:t>
            </a:r>
            <a:r>
              <a:rPr lang="en-US" sz="2700" dirty="0" smtClean="0"/>
              <a:t>(</a:t>
            </a:r>
            <a:r>
              <a:rPr lang="en-US" sz="2000" dirty="0" smtClean="0"/>
              <a:t>employed as an Emergency Room Technician</a:t>
            </a:r>
            <a:r>
              <a:rPr lang="en-US" sz="2700" dirty="0" smtClean="0"/>
              <a:t>)</a:t>
            </a:r>
            <a:endParaRPr lang="en-US" sz="2700" dirty="0"/>
          </a:p>
        </p:txBody>
      </p:sp>
      <p:sp>
        <p:nvSpPr>
          <p:cNvPr id="3" name="Content Placeholder 2"/>
          <p:cNvSpPr>
            <a:spLocks noGrp="1"/>
          </p:cNvSpPr>
          <p:nvPr>
            <p:ph idx="1"/>
          </p:nvPr>
        </p:nvSpPr>
        <p:spPr>
          <a:xfrm>
            <a:off x="838200" y="1299411"/>
            <a:ext cx="10515600" cy="4877552"/>
          </a:xfrm>
        </p:spPr>
        <p:txBody>
          <a:bodyPr/>
          <a:lstStyle/>
          <a:p>
            <a:r>
              <a:rPr lang="en-US" dirty="0" smtClean="0"/>
              <a:t>As Joe is brought into the ER, he is met by ER staff including the ER Technician.  This person could be an EMT, MA, NAC or other employee that has been through training.</a:t>
            </a:r>
          </a:p>
          <a:p>
            <a:r>
              <a:rPr lang="en-US" dirty="0" smtClean="0"/>
              <a:t>Joe is brought in the ER bay and a history of his current illness is taken.  His vitals are checked and monitored and the ER physician meets with him to go over his history and complaints.</a:t>
            </a:r>
          </a:p>
          <a:p>
            <a:endParaRPr lang="en-US" dirty="0"/>
          </a:p>
          <a:p>
            <a:r>
              <a:rPr lang="en-US" dirty="0" smtClean="0"/>
              <a:t>As Joe is having headaches, pains in his legs and difficulty breathing,                                                                            the ER physician send him on for some further studies.</a:t>
            </a:r>
          </a:p>
          <a:p>
            <a:r>
              <a:rPr lang="en-US" dirty="0"/>
              <a:t>An EKG was performed to check heart functions</a:t>
            </a:r>
          </a:p>
          <a:p>
            <a:endParaRPr lang="en-US" dirty="0"/>
          </a:p>
        </p:txBody>
      </p:sp>
      <p:pic>
        <p:nvPicPr>
          <p:cNvPr id="4" name="Picture 3" descr="WarehamCPAnatPhys - Heart and Blood Vessels (Cardiovascul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884" y="2823788"/>
            <a:ext cx="3238617" cy="1828798"/>
          </a:xfrm>
          <a:prstGeom prst="rect">
            <a:avLst/>
          </a:prstGeom>
        </p:spPr>
      </p:pic>
      <p:pic>
        <p:nvPicPr>
          <p:cNvPr id="5" name="Picture 4" descr="&lt;strong&gt;emergency room&lt;/strong&gt; ~ tube machine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17" y="4466098"/>
            <a:ext cx="1937753" cy="2164347"/>
          </a:xfrm>
          <a:prstGeom prst="rect">
            <a:avLst/>
          </a:prstGeom>
        </p:spPr>
      </p:pic>
      <p:pic>
        <p:nvPicPr>
          <p:cNvPr id="6" name="Picture 5" descr="honduras | U.S. servicemembers from a medical element assign…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08" y="4276559"/>
            <a:ext cx="3070392" cy="2353886"/>
          </a:xfrm>
          <a:prstGeom prst="rect">
            <a:avLst/>
          </a:prstGeom>
        </p:spPr>
      </p:pic>
      <p:pic>
        <p:nvPicPr>
          <p:cNvPr id="7" name="Picture 6" descr="HI-&lt;strong&gt;TECH&lt;/strong&gt; ** LAB - INFORMATICA LIBERA: Don’t Panic ! Un freeware che potrebbe salvarvi la carriera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7678" y="4831160"/>
            <a:ext cx="2329514" cy="1799285"/>
          </a:xfrm>
          <a:prstGeom prst="rect">
            <a:avLst/>
          </a:prstGeom>
        </p:spPr>
      </p:pic>
      <p:sp>
        <p:nvSpPr>
          <p:cNvPr id="8" name="Slide Number Placeholder 7"/>
          <p:cNvSpPr>
            <a:spLocks noGrp="1"/>
          </p:cNvSpPr>
          <p:nvPr>
            <p:ph type="sldNum" sz="quarter" idx="12"/>
          </p:nvPr>
        </p:nvSpPr>
        <p:spPr/>
        <p:txBody>
          <a:bodyPr/>
          <a:lstStyle/>
          <a:p>
            <a:fld id="{AC0B7F07-74B7-4F8A-A59D-65B2EA09E801}" type="slidenum">
              <a:rPr lang="en-US" smtClean="0"/>
              <a:t>15</a:t>
            </a:fld>
            <a:endParaRPr lang="en-US"/>
          </a:p>
        </p:txBody>
      </p:sp>
    </p:spTree>
    <p:extLst>
      <p:ext uri="{BB962C8B-B14F-4D97-AF65-F5344CB8AC3E}">
        <p14:creationId xmlns:p14="http://schemas.microsoft.com/office/powerpoint/2010/main" val="417415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8507"/>
          </a:xfrm>
        </p:spPr>
        <p:txBody>
          <a:bodyPr/>
          <a:lstStyle/>
          <a:p>
            <a:r>
              <a:rPr lang="en-US" dirty="0" smtClean="0"/>
              <a:t>EKG Tech</a:t>
            </a:r>
            <a:endParaRPr lang="en-US" dirty="0"/>
          </a:p>
        </p:txBody>
      </p:sp>
      <p:sp>
        <p:nvSpPr>
          <p:cNvPr id="3" name="Content Placeholder 2"/>
          <p:cNvSpPr>
            <a:spLocks noGrp="1"/>
          </p:cNvSpPr>
          <p:nvPr>
            <p:ph idx="1"/>
          </p:nvPr>
        </p:nvSpPr>
        <p:spPr>
          <a:xfrm>
            <a:off x="838200" y="1491916"/>
            <a:ext cx="10515600" cy="4685047"/>
          </a:xfrm>
        </p:spPr>
        <p:txBody>
          <a:bodyPr/>
          <a:lstStyle/>
          <a:p>
            <a:r>
              <a:rPr lang="en-US" dirty="0" smtClean="0"/>
              <a:t>EKG (electro cardiograms) are common non-invasive tests in the hospital setting.</a:t>
            </a:r>
          </a:p>
          <a:p>
            <a:r>
              <a:rPr lang="en-US" dirty="0" smtClean="0"/>
              <a:t>These can be performed by specialty trained individuals who could be                                                                           ICT, Echo or Vascular employees,  or have gone through the hospital                                                                            (or college) EKG Tech class, or who are trained on the job by the facility.</a:t>
            </a:r>
          </a:p>
          <a:p>
            <a:endParaRPr lang="en-US" dirty="0"/>
          </a:p>
        </p:txBody>
      </p:sp>
      <p:pic>
        <p:nvPicPr>
          <p:cNvPr id="4" name="Picture 3" descr="رحال Voyager: علم الأمراض أو الباثولوجيا Path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165433"/>
            <a:ext cx="4953000" cy="3011530"/>
          </a:xfrm>
          <a:prstGeom prst="rect">
            <a:avLst/>
          </a:prstGeom>
        </p:spPr>
      </p:pic>
      <p:pic>
        <p:nvPicPr>
          <p:cNvPr id="5" name="Picture 4" descr="Heart rate - wikido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37" y="3629338"/>
            <a:ext cx="5149516" cy="2083719"/>
          </a:xfrm>
          <a:prstGeom prst="rect">
            <a:avLst/>
          </a:prstGeom>
        </p:spPr>
      </p:pic>
      <p:sp>
        <p:nvSpPr>
          <p:cNvPr id="6" name="Slide Number Placeholder 5"/>
          <p:cNvSpPr>
            <a:spLocks noGrp="1"/>
          </p:cNvSpPr>
          <p:nvPr>
            <p:ph type="sldNum" sz="quarter" idx="12"/>
          </p:nvPr>
        </p:nvSpPr>
        <p:spPr/>
        <p:txBody>
          <a:bodyPr/>
          <a:lstStyle/>
          <a:p>
            <a:fld id="{AC0B7F07-74B7-4F8A-A59D-65B2EA09E801}" type="slidenum">
              <a:rPr lang="en-US" smtClean="0"/>
              <a:t>16</a:t>
            </a:fld>
            <a:endParaRPr lang="en-US"/>
          </a:p>
        </p:txBody>
      </p:sp>
    </p:spTree>
    <p:extLst>
      <p:ext uri="{BB962C8B-B14F-4D97-AF65-F5344CB8AC3E}">
        <p14:creationId xmlns:p14="http://schemas.microsoft.com/office/powerpoint/2010/main" val="1691063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fontScale="90000"/>
          </a:bodyPr>
          <a:lstStyle/>
          <a:p>
            <a:r>
              <a:rPr lang="en-US" dirty="0" smtClean="0"/>
              <a:t>Echocardiography </a:t>
            </a:r>
            <a:r>
              <a:rPr lang="en-US" sz="3100" dirty="0" smtClean="0"/>
              <a:t>(</a:t>
            </a:r>
            <a:r>
              <a:rPr lang="en-US" sz="1800" dirty="0" smtClean="0"/>
              <a:t>Non Invasive Cardiovascular</a:t>
            </a:r>
            <a:r>
              <a:rPr lang="en-US" sz="3100" dirty="0" smtClean="0"/>
              <a:t>)</a:t>
            </a:r>
            <a:endParaRPr lang="en-US" sz="3100" dirty="0"/>
          </a:p>
        </p:txBody>
      </p:sp>
      <p:sp>
        <p:nvSpPr>
          <p:cNvPr id="3" name="Content Placeholder 2"/>
          <p:cNvSpPr>
            <a:spLocks noGrp="1"/>
          </p:cNvSpPr>
          <p:nvPr>
            <p:ph idx="1"/>
          </p:nvPr>
        </p:nvSpPr>
        <p:spPr>
          <a:xfrm>
            <a:off x="838200" y="1371600"/>
            <a:ext cx="10515600" cy="4805363"/>
          </a:xfrm>
        </p:spPr>
        <p:txBody>
          <a:bodyPr/>
          <a:lstStyle/>
          <a:p>
            <a:r>
              <a:rPr lang="en-US" dirty="0" smtClean="0"/>
              <a:t>An </a:t>
            </a:r>
            <a:r>
              <a:rPr lang="en-US" dirty="0" err="1" smtClean="0"/>
              <a:t>Echocardiographer</a:t>
            </a:r>
            <a:r>
              <a:rPr lang="en-US" dirty="0" smtClean="0"/>
              <a:t> then begins a sonographic exam of Joe’s heart (an echocardiogram) </a:t>
            </a:r>
          </a:p>
          <a:p>
            <a:r>
              <a:rPr lang="en-US" dirty="0" smtClean="0"/>
              <a:t>This sonogram is a non-invasive diagnostic study that will show structure and function of the heart.</a:t>
            </a:r>
            <a:endParaRPr lang="en-US" dirty="0"/>
          </a:p>
        </p:txBody>
      </p:sp>
      <p:pic>
        <p:nvPicPr>
          <p:cNvPr id="4" name="Picture 3" descr="File:Heart normal tte views.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138" y="2851484"/>
            <a:ext cx="8422104" cy="3325479"/>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17</a:t>
            </a:fld>
            <a:endParaRPr lang="en-US"/>
          </a:p>
        </p:txBody>
      </p:sp>
    </p:spTree>
    <p:extLst>
      <p:ext uri="{BB962C8B-B14F-4D97-AF65-F5344CB8AC3E}">
        <p14:creationId xmlns:p14="http://schemas.microsoft.com/office/powerpoint/2010/main" val="1227361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lab</a:t>
            </a:r>
            <a:endParaRPr lang="en-US" dirty="0"/>
          </a:p>
        </p:txBody>
      </p:sp>
      <p:pic>
        <p:nvPicPr>
          <p:cNvPr id="4" name="Content Placeholder 3" descr="File:Echocardiography (&lt;strong&gt;Ultrasound&lt;/strong&gt; of the Heart).jpg - Wikimedia Common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442" y="2827421"/>
            <a:ext cx="4015558" cy="3573379"/>
          </a:xfrm>
          <a:prstGeom prst="rect">
            <a:avLst/>
          </a:prstGeom>
        </p:spPr>
      </p:pic>
      <p:pic>
        <p:nvPicPr>
          <p:cNvPr id="5" name="Picture 4" descr="An Apple A D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737" y="2360595"/>
            <a:ext cx="5485140" cy="4223085"/>
          </a:xfrm>
          <a:prstGeom prst="rect">
            <a:avLst/>
          </a:prstGeom>
        </p:spPr>
      </p:pic>
      <p:sp>
        <p:nvSpPr>
          <p:cNvPr id="3" name="Slide Number Placeholder 2"/>
          <p:cNvSpPr>
            <a:spLocks noGrp="1"/>
          </p:cNvSpPr>
          <p:nvPr>
            <p:ph type="sldNum" sz="quarter" idx="12"/>
          </p:nvPr>
        </p:nvSpPr>
        <p:spPr/>
        <p:txBody>
          <a:bodyPr/>
          <a:lstStyle/>
          <a:p>
            <a:fld id="{AC0B7F07-74B7-4F8A-A59D-65B2EA09E801}" type="slidenum">
              <a:rPr lang="en-US" smtClean="0"/>
              <a:t>18</a:t>
            </a:fld>
            <a:endParaRPr lang="en-US"/>
          </a:p>
        </p:txBody>
      </p:sp>
    </p:spTree>
    <p:extLst>
      <p:ext uri="{BB962C8B-B14F-4D97-AF65-F5344CB8AC3E}">
        <p14:creationId xmlns:p14="http://schemas.microsoft.com/office/powerpoint/2010/main" val="1793578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0222"/>
          </a:xfrm>
        </p:spPr>
        <p:txBody>
          <a:bodyPr/>
          <a:lstStyle/>
          <a:p>
            <a:r>
              <a:rPr lang="en-US" dirty="0" smtClean="0"/>
              <a:t>Vascular </a:t>
            </a:r>
            <a:r>
              <a:rPr lang="en-US" sz="3200" dirty="0" smtClean="0"/>
              <a:t>(</a:t>
            </a:r>
            <a:r>
              <a:rPr lang="en-US" sz="2400" dirty="0" smtClean="0"/>
              <a:t>Vascular Technology</a:t>
            </a:r>
            <a:r>
              <a:rPr lang="en-US" sz="3200" dirty="0" smtClean="0"/>
              <a:t>)</a:t>
            </a:r>
            <a:endParaRPr lang="en-US" sz="3200" dirty="0"/>
          </a:p>
        </p:txBody>
      </p:sp>
      <p:sp>
        <p:nvSpPr>
          <p:cNvPr id="3" name="Content Placeholder 2"/>
          <p:cNvSpPr>
            <a:spLocks noGrp="1"/>
          </p:cNvSpPr>
          <p:nvPr>
            <p:ph idx="1"/>
          </p:nvPr>
        </p:nvSpPr>
        <p:spPr>
          <a:xfrm>
            <a:off x="838200" y="1407695"/>
            <a:ext cx="10515600" cy="4769268"/>
          </a:xfrm>
        </p:spPr>
        <p:txBody>
          <a:bodyPr/>
          <a:lstStyle/>
          <a:p>
            <a:r>
              <a:rPr lang="en-US" dirty="0" smtClean="0"/>
              <a:t>A Vascular Technologist takes on the next study. </a:t>
            </a:r>
          </a:p>
          <a:p>
            <a:r>
              <a:rPr lang="en-US" dirty="0" smtClean="0"/>
              <a:t>This ultrasound will focus on the vessels of the arms,                                                                                               legs and neck (carotids) as well as his aorta,                                                                                                                                            checking pressures and structures for blockages or clots.</a:t>
            </a:r>
          </a:p>
          <a:p>
            <a:endParaRPr lang="en-US" dirty="0"/>
          </a:p>
        </p:txBody>
      </p:sp>
      <p:pic>
        <p:nvPicPr>
          <p:cNvPr id="7" name="Picture 6"/>
          <p:cNvPicPr>
            <a:picLocks noChangeAspect="1"/>
          </p:cNvPicPr>
          <p:nvPr/>
        </p:nvPicPr>
        <p:blipFill>
          <a:blip r:embed="rId2"/>
          <a:stretch>
            <a:fillRect/>
          </a:stretch>
        </p:blipFill>
        <p:spPr>
          <a:xfrm>
            <a:off x="6840496" y="1554479"/>
            <a:ext cx="4284186" cy="50292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441" y="3762290"/>
            <a:ext cx="4186989" cy="2081545"/>
          </a:xfrm>
          <a:prstGeom prst="rect">
            <a:avLst/>
          </a:prstGeom>
        </p:spPr>
      </p:pic>
      <p:sp>
        <p:nvSpPr>
          <p:cNvPr id="4" name="Slide Number Placeholder 3"/>
          <p:cNvSpPr>
            <a:spLocks noGrp="1"/>
          </p:cNvSpPr>
          <p:nvPr>
            <p:ph type="sldNum" sz="quarter" idx="12"/>
          </p:nvPr>
        </p:nvSpPr>
        <p:spPr/>
        <p:txBody>
          <a:bodyPr/>
          <a:lstStyle/>
          <a:p>
            <a:fld id="{AC0B7F07-74B7-4F8A-A59D-65B2EA09E801}" type="slidenum">
              <a:rPr lang="en-US" smtClean="0"/>
              <a:t>19</a:t>
            </a:fld>
            <a:endParaRPr lang="en-US"/>
          </a:p>
        </p:txBody>
      </p:sp>
    </p:spTree>
    <p:extLst>
      <p:ext uri="{BB962C8B-B14F-4D97-AF65-F5344CB8AC3E}">
        <p14:creationId xmlns:p14="http://schemas.microsoft.com/office/powerpoint/2010/main" val="3292269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Care Team</a:t>
            </a:r>
            <a:endParaRPr lang="en-US" dirty="0"/>
          </a:p>
        </p:txBody>
      </p:sp>
      <p:sp>
        <p:nvSpPr>
          <p:cNvPr id="3" name="Content Placeholder 2"/>
          <p:cNvSpPr>
            <a:spLocks noGrp="1"/>
          </p:cNvSpPr>
          <p:nvPr>
            <p:ph idx="1"/>
          </p:nvPr>
        </p:nvSpPr>
        <p:spPr>
          <a:xfrm>
            <a:off x="838200" y="1690689"/>
            <a:ext cx="10515600" cy="4486274"/>
          </a:xfrm>
        </p:spPr>
        <p:txBody>
          <a:bodyPr/>
          <a:lstStyle/>
          <a:p>
            <a:endParaRPr lang="en-US" dirty="0" smtClean="0"/>
          </a:p>
          <a:p>
            <a:endParaRPr lang="en-US" dirty="0"/>
          </a:p>
          <a:p>
            <a:r>
              <a:rPr lang="en-US" dirty="0" smtClean="0"/>
              <a:t>The care of the patient is a team effort.</a:t>
            </a:r>
          </a:p>
          <a:p>
            <a:r>
              <a:rPr lang="en-US" dirty="0" smtClean="0"/>
              <a:t>Everyone involved has a specific and important role to play in a patients ongoing care.</a:t>
            </a:r>
          </a:p>
          <a:p>
            <a:endParaRPr lang="en-US" dirty="0"/>
          </a:p>
          <a:p>
            <a:r>
              <a:rPr lang="en-US" dirty="0" smtClean="0"/>
              <a:t>We, as Health Care Providers, serve the patient when they are at their weakest and most vulnerable, which means we always have to be at our best!</a:t>
            </a:r>
            <a:endParaRPr lang="en-US" dirty="0"/>
          </a:p>
        </p:txBody>
      </p:sp>
      <p:sp>
        <p:nvSpPr>
          <p:cNvPr id="4" name="Slide Number Placeholder 3"/>
          <p:cNvSpPr>
            <a:spLocks noGrp="1"/>
          </p:cNvSpPr>
          <p:nvPr>
            <p:ph type="sldNum" sz="quarter" idx="12"/>
          </p:nvPr>
        </p:nvSpPr>
        <p:spPr/>
        <p:txBody>
          <a:bodyPr/>
          <a:lstStyle/>
          <a:p>
            <a:fld id="{AC0B7F07-74B7-4F8A-A59D-65B2EA09E801}" type="slidenum">
              <a:rPr lang="en-US" smtClean="0"/>
              <a:t>2</a:t>
            </a:fld>
            <a:endParaRPr lang="en-US"/>
          </a:p>
        </p:txBody>
      </p:sp>
    </p:spTree>
    <p:extLst>
      <p:ext uri="{BB962C8B-B14F-4D97-AF65-F5344CB8AC3E}">
        <p14:creationId xmlns:p14="http://schemas.microsoft.com/office/powerpoint/2010/main" val="206704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lab</a:t>
            </a:r>
            <a:endParaRPr lang="en-US" dirty="0"/>
          </a:p>
        </p:txBody>
      </p:sp>
      <p:pic>
        <p:nvPicPr>
          <p:cNvPr id="6" name="Content Placeholder 5" descr="&lt;strong&gt;ultrasound&lt;/strong&gt; [Nicks Radiology Wiki]"/>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357" y="3152273"/>
            <a:ext cx="4398012" cy="3181099"/>
          </a:xfrm>
        </p:spPr>
      </p:pic>
      <p:pic>
        <p:nvPicPr>
          <p:cNvPr id="7" name="Picture 6" descr="Benutzer:OnkelDagobert:Linksammlungen:Anatomie – Wikibooks, Sammlung freier Lehr-, Sach- u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220" y="2502568"/>
            <a:ext cx="4343400" cy="4001462"/>
          </a:xfrm>
          <a:prstGeom prst="rect">
            <a:avLst/>
          </a:prstGeom>
        </p:spPr>
      </p:pic>
      <p:sp>
        <p:nvSpPr>
          <p:cNvPr id="3" name="Slide Number Placeholder 2"/>
          <p:cNvSpPr>
            <a:spLocks noGrp="1"/>
          </p:cNvSpPr>
          <p:nvPr>
            <p:ph type="sldNum" sz="quarter" idx="12"/>
          </p:nvPr>
        </p:nvSpPr>
        <p:spPr/>
        <p:txBody>
          <a:bodyPr/>
          <a:lstStyle/>
          <a:p>
            <a:fld id="{AC0B7F07-74B7-4F8A-A59D-65B2EA09E801}" type="slidenum">
              <a:rPr lang="en-US" smtClean="0"/>
              <a:t>20</a:t>
            </a:fld>
            <a:endParaRPr lang="en-US"/>
          </a:p>
        </p:txBody>
      </p:sp>
    </p:spTree>
    <p:extLst>
      <p:ext uri="{BB962C8B-B14F-4D97-AF65-F5344CB8AC3E}">
        <p14:creationId xmlns:p14="http://schemas.microsoft.com/office/powerpoint/2010/main" val="3641998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570"/>
          </a:xfrm>
        </p:spPr>
        <p:txBody>
          <a:bodyPr/>
          <a:lstStyle/>
          <a:p>
            <a:r>
              <a:rPr lang="en-US" dirty="0" smtClean="0"/>
              <a:t>ICT </a:t>
            </a:r>
            <a:r>
              <a:rPr lang="en-US" sz="3200" dirty="0" smtClean="0"/>
              <a:t>(</a:t>
            </a:r>
            <a:r>
              <a:rPr lang="en-US" sz="2000" dirty="0" smtClean="0"/>
              <a:t>Invasive Cardiovascular Technologist</a:t>
            </a:r>
            <a:r>
              <a:rPr lang="en-US" sz="3200" dirty="0" smtClean="0"/>
              <a:t>)</a:t>
            </a:r>
            <a:endParaRPr lang="en-US" sz="3200" dirty="0"/>
          </a:p>
        </p:txBody>
      </p:sp>
      <p:sp>
        <p:nvSpPr>
          <p:cNvPr id="3" name="Content Placeholder 2"/>
          <p:cNvSpPr>
            <a:spLocks noGrp="1"/>
          </p:cNvSpPr>
          <p:nvPr>
            <p:ph idx="1"/>
          </p:nvPr>
        </p:nvSpPr>
        <p:spPr>
          <a:xfrm>
            <a:off x="838200" y="1407695"/>
            <a:ext cx="10515600" cy="4769267"/>
          </a:xfrm>
        </p:spPr>
        <p:txBody>
          <a:bodyPr/>
          <a:lstStyle/>
          <a:p>
            <a:r>
              <a:rPr lang="en-US" dirty="0" smtClean="0"/>
              <a:t>Upon receipt of the Cardiac and Vascular ultrasound results, the ER physician send Joe for further studies. </a:t>
            </a:r>
          </a:p>
          <a:p>
            <a:r>
              <a:rPr lang="en-US" dirty="0" smtClean="0"/>
              <a:t>In the Cath lab, we meet the ICT.  In this lab Joe will undergo an arteriography (an angiogram) utilizing contrast media to diagnose and potentially treat disease affected areas of the vascular system.</a:t>
            </a:r>
            <a:endParaRPr lang="en-US" dirty="0"/>
          </a:p>
        </p:txBody>
      </p:sp>
      <p:pic>
        <p:nvPicPr>
          <p:cNvPr id="4" name="Picture 3" descr="File:Herzkatheterlabor modern.jpe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2863516"/>
            <a:ext cx="5358062" cy="3313446"/>
          </a:xfrm>
          <a:prstGeom prst="rect">
            <a:avLst/>
          </a:prstGeom>
        </p:spPr>
      </p:pic>
      <p:pic>
        <p:nvPicPr>
          <p:cNvPr id="5" name="Picture 4" descr="Nasıl Tanı Koyulur? - Koroner Arter Hastalığı, Son Düzenleme: 09/05/20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916" y="2707105"/>
            <a:ext cx="4146884" cy="3585411"/>
          </a:xfrm>
          <a:prstGeom prst="rect">
            <a:avLst/>
          </a:prstGeom>
        </p:spPr>
      </p:pic>
      <p:sp>
        <p:nvSpPr>
          <p:cNvPr id="6" name="Slide Number Placeholder 5"/>
          <p:cNvSpPr>
            <a:spLocks noGrp="1"/>
          </p:cNvSpPr>
          <p:nvPr>
            <p:ph type="sldNum" sz="quarter" idx="12"/>
          </p:nvPr>
        </p:nvSpPr>
        <p:spPr/>
        <p:txBody>
          <a:bodyPr/>
          <a:lstStyle/>
          <a:p>
            <a:fld id="{AC0B7F07-74B7-4F8A-A59D-65B2EA09E801}" type="slidenum">
              <a:rPr lang="en-US" smtClean="0"/>
              <a:t>21</a:t>
            </a:fld>
            <a:endParaRPr lang="en-US"/>
          </a:p>
        </p:txBody>
      </p:sp>
    </p:spTree>
    <p:extLst>
      <p:ext uri="{BB962C8B-B14F-4D97-AF65-F5344CB8AC3E}">
        <p14:creationId xmlns:p14="http://schemas.microsoft.com/office/powerpoint/2010/main" val="4056472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 lab</a:t>
            </a:r>
            <a:endParaRPr lang="en-US" dirty="0"/>
          </a:p>
        </p:txBody>
      </p:sp>
      <p:pic>
        <p:nvPicPr>
          <p:cNvPr id="4" name="Content Placeholder 3" descr="Selective internal radiation therapy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7062" y="2526631"/>
            <a:ext cx="4637029" cy="3801979"/>
          </a:xfrm>
        </p:spPr>
      </p:pic>
      <p:pic>
        <p:nvPicPr>
          <p:cNvPr id="3" name="Picture 2" descr="healthinformatics - Balloon &lt;strong&gt;Angioplasty&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157" y="2839453"/>
            <a:ext cx="3767138" cy="3116179"/>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22</a:t>
            </a:fld>
            <a:endParaRPr lang="en-US"/>
          </a:p>
        </p:txBody>
      </p:sp>
    </p:spTree>
    <p:extLst>
      <p:ext uri="{BB962C8B-B14F-4D97-AF65-F5344CB8AC3E}">
        <p14:creationId xmlns:p14="http://schemas.microsoft.com/office/powerpoint/2010/main" val="2120509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4443"/>
          </a:xfrm>
        </p:spPr>
        <p:txBody>
          <a:bodyPr/>
          <a:lstStyle/>
          <a:p>
            <a:r>
              <a:rPr lang="en-US" dirty="0" smtClean="0"/>
              <a:t>Radiology Technology </a:t>
            </a:r>
            <a:r>
              <a:rPr lang="en-US" sz="3200" dirty="0" smtClean="0"/>
              <a:t>(</a:t>
            </a:r>
            <a:r>
              <a:rPr lang="en-US" sz="2000" dirty="0" smtClean="0"/>
              <a:t>X-ray Tech</a:t>
            </a:r>
            <a:r>
              <a:rPr lang="en-US" sz="3200" dirty="0" smtClean="0"/>
              <a:t>)</a:t>
            </a:r>
            <a:endParaRPr lang="en-US" sz="3200" dirty="0"/>
          </a:p>
        </p:txBody>
      </p:sp>
      <p:sp>
        <p:nvSpPr>
          <p:cNvPr id="3" name="Content Placeholder 2"/>
          <p:cNvSpPr>
            <a:spLocks noGrp="1"/>
          </p:cNvSpPr>
          <p:nvPr>
            <p:ph idx="1"/>
          </p:nvPr>
        </p:nvSpPr>
        <p:spPr>
          <a:xfrm>
            <a:off x="838200" y="1359568"/>
            <a:ext cx="10515600" cy="4817395"/>
          </a:xfrm>
        </p:spPr>
        <p:txBody>
          <a:bodyPr/>
          <a:lstStyle/>
          <a:p>
            <a:r>
              <a:rPr lang="en-US" dirty="0" smtClean="0"/>
              <a:t>Within the </a:t>
            </a:r>
            <a:r>
              <a:rPr lang="en-US" dirty="0" err="1" smtClean="0"/>
              <a:t>cath</a:t>
            </a:r>
            <a:r>
              <a:rPr lang="en-US" dirty="0" smtClean="0"/>
              <a:t> lab, Joe meets the X-ray techs for the first time.</a:t>
            </a:r>
          </a:p>
          <a:p>
            <a:r>
              <a:rPr lang="en-US" dirty="0" smtClean="0"/>
              <a:t>During the ICT studies, our radiology people need to be present to assist the study with their radiographic machines.  In the </a:t>
            </a:r>
            <a:r>
              <a:rPr lang="en-US" dirty="0" err="1" smtClean="0"/>
              <a:t>cath</a:t>
            </a:r>
            <a:r>
              <a:rPr lang="en-US" dirty="0" smtClean="0"/>
              <a:t> lab, that would be fluoroscopy with the use of a C-arm machine.</a:t>
            </a:r>
            <a:endParaRPr lang="en-US" dirty="0"/>
          </a:p>
        </p:txBody>
      </p:sp>
      <p:pic>
        <p:nvPicPr>
          <p:cNvPr id="4" name="Picture 3" descr="[Full text] Navigation and robot-aided surgery in the spine: historical review and | RSR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22" y="2836528"/>
            <a:ext cx="5329990" cy="3504113"/>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27777" t="12747" r="28889" b="16237"/>
          <a:stretch>
            <a:fillRect/>
          </a:stretch>
        </p:blipFill>
        <p:spPr bwMode="auto">
          <a:xfrm>
            <a:off x="7026443" y="2836527"/>
            <a:ext cx="3978442" cy="350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C0B7F07-74B7-4F8A-A59D-65B2EA09E801}" type="slidenum">
              <a:rPr lang="en-US" smtClean="0"/>
              <a:t>23</a:t>
            </a:fld>
            <a:endParaRPr lang="en-US"/>
          </a:p>
        </p:txBody>
      </p:sp>
    </p:spTree>
    <p:extLst>
      <p:ext uri="{BB962C8B-B14F-4D97-AF65-F5344CB8AC3E}">
        <p14:creationId xmlns:p14="http://schemas.microsoft.com/office/powerpoint/2010/main" val="298941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2" y="964692"/>
            <a:ext cx="6677526" cy="1188720"/>
          </a:xfrm>
        </p:spPr>
        <p:txBody>
          <a:bodyPr/>
          <a:lstStyle/>
          <a:p>
            <a:r>
              <a:rPr lang="en-US" dirty="0" smtClean="0"/>
              <a:t>Radiology Department</a:t>
            </a:r>
            <a:endParaRPr lang="en-US" dirty="0"/>
          </a:p>
        </p:txBody>
      </p:sp>
      <p:pic>
        <p:nvPicPr>
          <p:cNvPr id="4" name="Picture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569" y="3142402"/>
            <a:ext cx="2473036" cy="3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910" y="365125"/>
            <a:ext cx="4111625" cy="302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7379" y="4233613"/>
            <a:ext cx="2691063" cy="2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l="2158" b="12982"/>
          <a:stretch>
            <a:fillRect/>
          </a:stretch>
        </p:blipFill>
        <p:spPr bwMode="auto">
          <a:xfrm rot="1572594">
            <a:off x="5945320" y="2986561"/>
            <a:ext cx="2766512" cy="3437212"/>
          </a:xfrm>
          <a:prstGeom prst="rect">
            <a:avLst/>
          </a:prstGeom>
          <a:noFill/>
          <a:ln>
            <a:noFill/>
          </a:ln>
          <a:effectLst/>
          <a:extLst>
            <a:ext uri="{909E8E84-426E-40DD-AFC4-6F175D3DCCD1}">
              <a14:hiddenFill xmlns:a14="http://schemas.microsoft.com/office/drawing/2010/main">
                <a:blipFill dpi="0" rotWithShape="0">
                  <a:blip/>
                  <a:srcRect l="2158" b="12982"/>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8710" y="2290321"/>
            <a:ext cx="2513067" cy="31541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fld id="{AC0B7F07-74B7-4F8A-A59D-65B2EA09E801}" type="slidenum">
              <a:rPr lang="en-US" smtClean="0"/>
              <a:t>24</a:t>
            </a:fld>
            <a:endParaRPr lang="en-US"/>
          </a:p>
        </p:txBody>
      </p:sp>
    </p:spTree>
    <p:extLst>
      <p:ext uri="{BB962C8B-B14F-4D97-AF65-F5344CB8AC3E}">
        <p14:creationId xmlns:p14="http://schemas.microsoft.com/office/powerpoint/2010/main" val="3394405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8507"/>
          </a:xfrm>
        </p:spPr>
        <p:txBody>
          <a:bodyPr/>
          <a:lstStyle/>
          <a:p>
            <a:r>
              <a:rPr lang="en-US" dirty="0" smtClean="0"/>
              <a:t>Surgical Technology </a:t>
            </a:r>
            <a:r>
              <a:rPr lang="en-US" sz="2800" dirty="0" smtClean="0"/>
              <a:t>(</a:t>
            </a:r>
            <a:r>
              <a:rPr lang="en-US" sz="2000" dirty="0" smtClean="0"/>
              <a:t>Surgical Technologist</a:t>
            </a:r>
            <a:r>
              <a:rPr lang="en-US" sz="2800" dirty="0" smtClean="0"/>
              <a:t>) </a:t>
            </a:r>
            <a:endParaRPr lang="en-US" sz="2800" dirty="0"/>
          </a:p>
        </p:txBody>
      </p:sp>
      <p:sp>
        <p:nvSpPr>
          <p:cNvPr id="3" name="Content Placeholder 2"/>
          <p:cNvSpPr>
            <a:spLocks noGrp="1"/>
          </p:cNvSpPr>
          <p:nvPr>
            <p:ph idx="1"/>
          </p:nvPr>
        </p:nvSpPr>
        <p:spPr>
          <a:xfrm>
            <a:off x="838200" y="1275347"/>
            <a:ext cx="10515600" cy="4901615"/>
          </a:xfrm>
        </p:spPr>
        <p:txBody>
          <a:bodyPr/>
          <a:lstStyle/>
          <a:p>
            <a:endParaRPr lang="en-US" dirty="0" smtClean="0"/>
          </a:p>
          <a:p>
            <a:r>
              <a:rPr lang="en-US" dirty="0" smtClean="0"/>
              <a:t>If Joe were to need repair of something that could not be repaired non-invasively, or through minimally invasive techniques (ICT) He would  then need to be sent to Surgery.  </a:t>
            </a:r>
          </a:p>
          <a:p>
            <a:r>
              <a:rPr lang="en-US" dirty="0" smtClean="0"/>
              <a:t>The Surgical Technologist assists the surgeon during surgery: prepares the room, creates and maintains the sterile field, hands instruments and sterile supplies to the surgeon,                                                               assists with retraction and manipulation of the patient tissues,                                                                helps close and bandage the patient, then cleans the room and                                                                                                   prepares for the next case</a:t>
            </a:r>
            <a:r>
              <a:rPr lang="en-US" dirty="0" smtClean="0"/>
              <a:t>….  </a:t>
            </a:r>
            <a:r>
              <a:rPr lang="en-US" i="1" dirty="0" smtClean="0"/>
              <a:t>We are considered the “technical                                                                    specialist” and the doctor’s “right hand”.</a:t>
            </a:r>
            <a:endParaRPr lang="en-US" i="1" dirty="0"/>
          </a:p>
        </p:txBody>
      </p:sp>
      <p:pic>
        <p:nvPicPr>
          <p:cNvPr id="6" name="Picture 5" descr="Moved Permanent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903" y="4329113"/>
            <a:ext cx="2591553" cy="2277350"/>
          </a:xfrm>
          <a:prstGeom prst="rect">
            <a:avLst/>
          </a:prstGeom>
        </p:spPr>
      </p:pic>
      <p:pic>
        <p:nvPicPr>
          <p:cNvPr id="7" name="Picture 6" descr="HSTE Project - surg-tech07.jpg - Hist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222" y="2863516"/>
            <a:ext cx="3722772" cy="3814010"/>
          </a:xfrm>
          <a:prstGeom prst="rect">
            <a:avLst/>
          </a:prstGeom>
        </p:spPr>
      </p:pic>
      <p:pic>
        <p:nvPicPr>
          <p:cNvPr id="4" name="Picture 3" descr="UCLA Surgeons Live Vine Brain &lt;strong&gt;Surgery&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94" y="4329113"/>
            <a:ext cx="2759743" cy="2228097"/>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25</a:t>
            </a:fld>
            <a:endParaRPr lang="en-US"/>
          </a:p>
        </p:txBody>
      </p:sp>
    </p:spTree>
    <p:extLst>
      <p:ext uri="{BB962C8B-B14F-4D97-AF65-F5344CB8AC3E}">
        <p14:creationId xmlns:p14="http://schemas.microsoft.com/office/powerpoint/2010/main" val="4063719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1780"/>
          </a:xfrm>
        </p:spPr>
        <p:txBody>
          <a:bodyPr>
            <a:normAutofit fontScale="90000"/>
          </a:bodyPr>
          <a:lstStyle/>
          <a:p>
            <a:r>
              <a:rPr lang="en-US" dirty="0" smtClean="0"/>
              <a:t>Surgery</a:t>
            </a:r>
            <a:endParaRPr lang="en-US" dirty="0"/>
          </a:p>
        </p:txBody>
      </p:sp>
      <p:pic>
        <p:nvPicPr>
          <p:cNvPr id="4" name="Content Placeholder 3" descr="Department of &lt;strong&gt;Surgery&lt;/strong&gt; - U of U School of Medicine - | University of Uta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462" y="1407694"/>
            <a:ext cx="9974179" cy="4644189"/>
          </a:xfrm>
          <a:prstGeom prst="rect">
            <a:avLst/>
          </a:prstGeom>
        </p:spPr>
      </p:pic>
      <p:sp>
        <p:nvSpPr>
          <p:cNvPr id="3" name="Slide Number Placeholder 2"/>
          <p:cNvSpPr>
            <a:spLocks noGrp="1"/>
          </p:cNvSpPr>
          <p:nvPr>
            <p:ph type="sldNum" sz="quarter" idx="12"/>
          </p:nvPr>
        </p:nvSpPr>
        <p:spPr/>
        <p:txBody>
          <a:bodyPr/>
          <a:lstStyle/>
          <a:p>
            <a:fld id="{AC0B7F07-74B7-4F8A-A59D-65B2EA09E801}" type="slidenum">
              <a:rPr lang="en-US" smtClean="0"/>
              <a:t>26</a:t>
            </a:fld>
            <a:endParaRPr lang="en-US"/>
          </a:p>
        </p:txBody>
      </p:sp>
    </p:spTree>
    <p:extLst>
      <p:ext uri="{BB962C8B-B14F-4D97-AF65-F5344CB8AC3E}">
        <p14:creationId xmlns:p14="http://schemas.microsoft.com/office/powerpoint/2010/main" val="662790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3970"/>
          </a:xfrm>
        </p:spPr>
        <p:txBody>
          <a:bodyPr>
            <a:normAutofit fontScale="90000"/>
          </a:bodyPr>
          <a:lstStyle/>
          <a:p>
            <a:r>
              <a:rPr lang="en-US" dirty="0" smtClean="0"/>
              <a:t>Respiratory </a:t>
            </a:r>
            <a:r>
              <a:rPr lang="en-US" sz="2800" dirty="0" smtClean="0"/>
              <a:t>(</a:t>
            </a:r>
            <a:r>
              <a:rPr lang="en-US" sz="2400" dirty="0" smtClean="0"/>
              <a:t>Respiratory Therapist</a:t>
            </a:r>
            <a:r>
              <a:rPr lang="en-US" sz="2800" dirty="0" smtClean="0"/>
              <a:t>)</a:t>
            </a:r>
            <a:r>
              <a:rPr lang="en-US" sz="2800" smtClean="0"/>
              <a:t/>
            </a:r>
            <a:br>
              <a:rPr lang="en-US" sz="2800" smtClean="0"/>
            </a:br>
            <a:r>
              <a:rPr lang="en-US" sz="2000" i="1" smtClean="0"/>
              <a:t>Bachelor </a:t>
            </a:r>
            <a:r>
              <a:rPr lang="en-US" sz="2000" i="1" dirty="0" smtClean="0"/>
              <a:t>of </a:t>
            </a:r>
            <a:r>
              <a:rPr lang="en-US" sz="2000" i="1" smtClean="0"/>
              <a:t>Applied Science </a:t>
            </a:r>
            <a:endParaRPr lang="en-US" sz="2000" i="1" dirty="0"/>
          </a:p>
        </p:txBody>
      </p:sp>
      <p:sp>
        <p:nvSpPr>
          <p:cNvPr id="3" name="Content Placeholder 2"/>
          <p:cNvSpPr>
            <a:spLocks noGrp="1"/>
          </p:cNvSpPr>
          <p:nvPr>
            <p:ph idx="1"/>
          </p:nvPr>
        </p:nvSpPr>
        <p:spPr>
          <a:xfrm>
            <a:off x="838200" y="1179096"/>
            <a:ext cx="10515600" cy="4997867"/>
          </a:xfrm>
        </p:spPr>
        <p:txBody>
          <a:bodyPr/>
          <a:lstStyle/>
          <a:p>
            <a:r>
              <a:rPr lang="en-US" dirty="0"/>
              <a:t>Upon completion of a surgical event or if the patient is having difficulty breathing, the Respiratory Therapist is called in.</a:t>
            </a:r>
          </a:p>
          <a:p>
            <a:r>
              <a:rPr lang="en-US" dirty="0"/>
              <a:t>Respiratory </a:t>
            </a:r>
            <a:r>
              <a:rPr lang="en-US" dirty="0" smtClean="0"/>
              <a:t>therapists assist their </a:t>
            </a:r>
            <a:r>
              <a:rPr lang="en-US" dirty="0"/>
              <a:t>patients with delivery of aerosolized medications as well as airway management and ventilator management when the patient is completely dependent upon the ventilator for survival.</a:t>
            </a:r>
          </a:p>
          <a:p>
            <a:endParaRPr lang="en-US" dirty="0"/>
          </a:p>
        </p:txBody>
      </p:sp>
      <p:pic>
        <p:nvPicPr>
          <p:cNvPr id="4" name="Picture 3" descr="Jednotka intenzívnej starostlivosti - Encyklopédia zdravotnej sest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232" y="2656573"/>
            <a:ext cx="6424864" cy="35613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04" y="3176487"/>
            <a:ext cx="3816482" cy="3416968"/>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27</a:t>
            </a:fld>
            <a:endParaRPr lang="en-US"/>
          </a:p>
        </p:txBody>
      </p:sp>
    </p:spTree>
    <p:extLst>
      <p:ext uri="{BB962C8B-B14F-4D97-AF65-F5344CB8AC3E}">
        <p14:creationId xmlns:p14="http://schemas.microsoft.com/office/powerpoint/2010/main" val="362731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Care</a:t>
            </a:r>
            <a:endParaRPr lang="en-US" dirty="0"/>
          </a:p>
        </p:txBody>
      </p:sp>
      <p:pic>
        <p:nvPicPr>
          <p:cNvPr id="6"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6274" y="2490535"/>
            <a:ext cx="5020267" cy="3951358"/>
          </a:xfrm>
        </p:spPr>
      </p:pic>
      <p:pic>
        <p:nvPicPr>
          <p:cNvPr id="5" name="Picture 4" descr="File:Ventilators.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90534"/>
            <a:ext cx="5033462" cy="3951359"/>
          </a:xfrm>
          <a:prstGeom prst="rect">
            <a:avLst/>
          </a:prstGeom>
        </p:spPr>
      </p:pic>
      <p:sp>
        <p:nvSpPr>
          <p:cNvPr id="3" name="Slide Number Placeholder 2"/>
          <p:cNvSpPr>
            <a:spLocks noGrp="1"/>
          </p:cNvSpPr>
          <p:nvPr>
            <p:ph type="sldNum" sz="quarter" idx="12"/>
          </p:nvPr>
        </p:nvSpPr>
        <p:spPr/>
        <p:txBody>
          <a:bodyPr/>
          <a:lstStyle/>
          <a:p>
            <a:fld id="{AC0B7F07-74B7-4F8A-A59D-65B2EA09E801}" type="slidenum">
              <a:rPr lang="en-US" smtClean="0"/>
              <a:t>28</a:t>
            </a:fld>
            <a:endParaRPr lang="en-US"/>
          </a:p>
        </p:txBody>
      </p:sp>
    </p:spTree>
    <p:extLst>
      <p:ext uri="{BB962C8B-B14F-4D97-AF65-F5344CB8AC3E}">
        <p14:creationId xmlns:p14="http://schemas.microsoft.com/office/powerpoint/2010/main" val="121064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Radiology Technology (</a:t>
            </a:r>
            <a:r>
              <a:rPr lang="en-US" sz="2000" dirty="0" smtClean="0"/>
              <a:t>X-ray Tech</a:t>
            </a:r>
            <a:r>
              <a:rPr lang="en-US" dirty="0" smtClean="0"/>
              <a:t>)</a:t>
            </a:r>
            <a:endParaRPr lang="en-US" dirty="0"/>
          </a:p>
        </p:txBody>
      </p:sp>
      <p:sp>
        <p:nvSpPr>
          <p:cNvPr id="3" name="Content Placeholder 2"/>
          <p:cNvSpPr>
            <a:spLocks noGrp="1"/>
          </p:cNvSpPr>
          <p:nvPr>
            <p:ph idx="1"/>
          </p:nvPr>
        </p:nvSpPr>
        <p:spPr>
          <a:xfrm>
            <a:off x="838200" y="1600201"/>
            <a:ext cx="10515600" cy="4576762"/>
          </a:xfrm>
        </p:spPr>
        <p:txBody>
          <a:bodyPr/>
          <a:lstStyle/>
          <a:p>
            <a:endParaRPr lang="en-US" dirty="0" smtClean="0"/>
          </a:p>
          <a:p>
            <a:endParaRPr lang="en-US" dirty="0"/>
          </a:p>
          <a:p>
            <a:r>
              <a:rPr lang="en-US" dirty="0" smtClean="0"/>
              <a:t>The x-ray tech, who we may have met earlier in the ER for diagnosis, the ICT lab for radiographic assistance, or in surgery for diagnosis or line placement views, is called in for a post operative view of Joe’s chest and lungs.</a:t>
            </a:r>
          </a:p>
          <a:p>
            <a:r>
              <a:rPr lang="en-US" dirty="0" smtClean="0"/>
              <a:t>This is critical for line placement, lung volume visualization and diagnosis of potential blood flow issues or pneumonia.</a:t>
            </a:r>
          </a:p>
          <a:p>
            <a:endParaRPr lang="en-US" dirty="0"/>
          </a:p>
        </p:txBody>
      </p:sp>
      <p:pic>
        <p:nvPicPr>
          <p:cNvPr id="4" name="Picture 3" descr="Sarcoidosis | Allwood | Continuing Medical Educ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04" y="4273617"/>
            <a:ext cx="2658979" cy="2310063"/>
          </a:xfrm>
          <a:prstGeom prst="rect">
            <a:avLst/>
          </a:prstGeom>
        </p:spPr>
      </p:pic>
      <p:pic>
        <p:nvPicPr>
          <p:cNvPr id="6" name="Picture 10" descr="Image result for forensic ra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745" y="4034842"/>
            <a:ext cx="3044825" cy="2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632" y="4246601"/>
            <a:ext cx="3829050" cy="25658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2"/>
          </p:nvPr>
        </p:nvSpPr>
        <p:spPr/>
        <p:txBody>
          <a:bodyPr/>
          <a:lstStyle/>
          <a:p>
            <a:fld id="{AC0B7F07-74B7-4F8A-A59D-65B2EA09E801}" type="slidenum">
              <a:rPr lang="en-US" smtClean="0"/>
              <a:t>29</a:t>
            </a:fld>
            <a:endParaRPr lang="en-US"/>
          </a:p>
        </p:txBody>
      </p:sp>
    </p:spTree>
    <p:extLst>
      <p:ext uri="{BB962C8B-B14F-4D97-AF65-F5344CB8AC3E}">
        <p14:creationId xmlns:p14="http://schemas.microsoft.com/office/powerpoint/2010/main" val="4058602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Joe</a:t>
            </a:r>
            <a:endParaRPr lang="en-US" dirty="0"/>
          </a:p>
        </p:txBody>
      </p:sp>
      <p:pic>
        <p:nvPicPr>
          <p:cNvPr id="4" name="Content Placeholder 3" descr="File:&lt;strong&gt;Human&lt;/strong&gt; outline.sv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4905" y="348917"/>
            <a:ext cx="3248526" cy="5751094"/>
          </a:xfrm>
        </p:spPr>
      </p:pic>
      <p:pic>
        <p:nvPicPr>
          <p:cNvPr id="5" name="Picture 4" descr="starsandgalaxiesproject - &lt;strong&gt;Life&lt;/strong&gt; Cycle of St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89" y="2528556"/>
            <a:ext cx="5467350" cy="3810000"/>
          </a:xfrm>
          <a:prstGeom prst="rect">
            <a:avLst/>
          </a:prstGeom>
        </p:spPr>
      </p:pic>
      <p:sp>
        <p:nvSpPr>
          <p:cNvPr id="3" name="Slide Number Placeholder 2"/>
          <p:cNvSpPr>
            <a:spLocks noGrp="1"/>
          </p:cNvSpPr>
          <p:nvPr>
            <p:ph type="sldNum" sz="quarter" idx="12"/>
          </p:nvPr>
        </p:nvSpPr>
        <p:spPr/>
        <p:txBody>
          <a:bodyPr/>
          <a:lstStyle/>
          <a:p>
            <a:fld id="{AC0B7F07-74B7-4F8A-A59D-65B2EA09E801}" type="slidenum">
              <a:rPr lang="en-US" smtClean="0"/>
              <a:t>3</a:t>
            </a:fld>
            <a:endParaRPr lang="en-US"/>
          </a:p>
        </p:txBody>
      </p:sp>
    </p:spTree>
    <p:extLst>
      <p:ext uri="{BB962C8B-B14F-4D97-AF65-F5344CB8AC3E}">
        <p14:creationId xmlns:p14="http://schemas.microsoft.com/office/powerpoint/2010/main" val="1947279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Nursing</a:t>
            </a:r>
            <a:endParaRPr lang="en-US" sz="4000" dirty="0"/>
          </a:p>
        </p:txBody>
      </p:sp>
      <p:sp>
        <p:nvSpPr>
          <p:cNvPr id="3" name="Content Placeholder 2"/>
          <p:cNvSpPr>
            <a:spLocks noGrp="1"/>
          </p:cNvSpPr>
          <p:nvPr>
            <p:ph idx="1"/>
          </p:nvPr>
        </p:nvSpPr>
        <p:spPr>
          <a:xfrm>
            <a:off x="838200" y="1479885"/>
            <a:ext cx="10515600" cy="4697078"/>
          </a:xfrm>
        </p:spPr>
        <p:txBody>
          <a:bodyPr/>
          <a:lstStyle/>
          <a:p>
            <a:endParaRPr lang="en-US" dirty="0" smtClean="0"/>
          </a:p>
          <a:p>
            <a:endParaRPr lang="en-US" dirty="0"/>
          </a:p>
          <a:p>
            <a:r>
              <a:rPr lang="en-US" dirty="0" smtClean="0"/>
              <a:t>Nurses are another vital part of the Patient Care Team.  Nurses are State Registered and are considered to be the “Patient Advocate”, in other words, they speak for the patient when the patient cannot speak for themselves.</a:t>
            </a:r>
          </a:p>
          <a:p>
            <a:r>
              <a:rPr lang="en-US" dirty="0" smtClean="0"/>
              <a:t>Nurses work in all areas of the hospital, with the Allied Health members, physicians and other team members.</a:t>
            </a:r>
            <a:endParaRPr lang="en-US" dirty="0"/>
          </a:p>
        </p:txBody>
      </p:sp>
      <p:pic>
        <p:nvPicPr>
          <p:cNvPr id="4" name="Picture 3" descr="File:Sport records icon &lt;strong&gt;RN&lt;/strong&gt;.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611" y="4066674"/>
            <a:ext cx="3395462" cy="2454442"/>
          </a:xfrm>
          <a:prstGeom prst="rect">
            <a:avLst/>
          </a:prstGeom>
        </p:spPr>
      </p:pic>
      <p:pic>
        <p:nvPicPr>
          <p:cNvPr id="6" name="Picture 5" descr="Concorso Infermieri: 8 posti di lavoro a Cagliari - Bianco Lavoro Magaz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032" y="3975184"/>
            <a:ext cx="3645568" cy="2413584"/>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30</a:t>
            </a:fld>
            <a:endParaRPr lang="en-US"/>
          </a:p>
        </p:txBody>
      </p:sp>
    </p:spTree>
    <p:extLst>
      <p:ext uri="{BB962C8B-B14F-4D97-AF65-F5344CB8AC3E}">
        <p14:creationId xmlns:p14="http://schemas.microsoft.com/office/powerpoint/2010/main" val="2979400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6791"/>
          </a:xfrm>
        </p:spPr>
        <p:txBody>
          <a:bodyPr/>
          <a:lstStyle/>
          <a:p>
            <a:r>
              <a:rPr lang="en-US" dirty="0" smtClean="0"/>
              <a:t>Pharmacy Technician</a:t>
            </a:r>
            <a:endParaRPr lang="en-US" dirty="0"/>
          </a:p>
        </p:txBody>
      </p:sp>
      <p:sp>
        <p:nvSpPr>
          <p:cNvPr id="3" name="Content Placeholder 2"/>
          <p:cNvSpPr>
            <a:spLocks noGrp="1"/>
          </p:cNvSpPr>
          <p:nvPr>
            <p:ph idx="1"/>
          </p:nvPr>
        </p:nvSpPr>
        <p:spPr>
          <a:xfrm>
            <a:off x="838200" y="1491917"/>
            <a:ext cx="10515600" cy="4685046"/>
          </a:xfrm>
        </p:spPr>
        <p:txBody>
          <a:bodyPr>
            <a:normAutofit/>
          </a:bodyPr>
          <a:lstStyle/>
          <a:p>
            <a:endParaRPr lang="en-US" dirty="0" smtClean="0"/>
          </a:p>
          <a:p>
            <a:r>
              <a:rPr lang="en-US" dirty="0" smtClean="0"/>
              <a:t>Throughout Joe’s travel through the health care system, medication is a common treatment for many conditions.  </a:t>
            </a:r>
          </a:p>
          <a:p>
            <a:r>
              <a:rPr lang="en-US" dirty="0" smtClean="0"/>
              <a:t>The Pharmacy Technician can work in the hospital or in retail.  Their role is to take the prescription, once given to the pharmacist and checked with insurance and previous records, and fill the order.</a:t>
            </a:r>
          </a:p>
          <a:p>
            <a:r>
              <a:rPr lang="en-US" dirty="0" smtClean="0"/>
              <a:t>Pharmacy techs could help compound some medications or transfer from main source to the smaller prescription bottles we are familiar with.</a:t>
            </a:r>
          </a:p>
          <a:p>
            <a:r>
              <a:rPr lang="en-US" dirty="0" smtClean="0"/>
              <a:t>The Pharmacy Technician assists the Pharmacists by coordinating and dispensing prescribed medications</a:t>
            </a:r>
            <a:endParaRPr lang="en-US" dirty="0"/>
          </a:p>
        </p:txBody>
      </p:sp>
      <p:pic>
        <p:nvPicPr>
          <p:cNvPr id="7" name="Picture 6" descr="DEH28Pharmacology - Prescription Wri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95" y="4547937"/>
            <a:ext cx="2450430" cy="2105526"/>
          </a:xfrm>
          <a:prstGeom prst="rect">
            <a:avLst/>
          </a:prstGeom>
        </p:spPr>
      </p:pic>
      <p:pic>
        <p:nvPicPr>
          <p:cNvPr id="8" name="Picture 7" descr="Complementary Medicine &amp; Pharmacists | Laika's MedLibL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836" y="5038098"/>
            <a:ext cx="2189749" cy="16153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659" y="4400425"/>
            <a:ext cx="3910263" cy="2253038"/>
          </a:xfrm>
          <a:prstGeom prst="rect">
            <a:avLst/>
          </a:prstGeom>
        </p:spPr>
      </p:pic>
      <p:sp>
        <p:nvSpPr>
          <p:cNvPr id="4" name="Slide Number Placeholder 3"/>
          <p:cNvSpPr>
            <a:spLocks noGrp="1"/>
          </p:cNvSpPr>
          <p:nvPr>
            <p:ph type="sldNum" sz="quarter" idx="12"/>
          </p:nvPr>
        </p:nvSpPr>
        <p:spPr/>
        <p:txBody>
          <a:bodyPr/>
          <a:lstStyle/>
          <a:p>
            <a:fld id="{AC0B7F07-74B7-4F8A-A59D-65B2EA09E801}" type="slidenum">
              <a:rPr lang="en-US" smtClean="0"/>
              <a:t>31</a:t>
            </a:fld>
            <a:endParaRPr lang="en-US"/>
          </a:p>
        </p:txBody>
      </p:sp>
    </p:spTree>
    <p:extLst>
      <p:ext uri="{BB962C8B-B14F-4D97-AF65-F5344CB8AC3E}">
        <p14:creationId xmlns:p14="http://schemas.microsoft.com/office/powerpoint/2010/main" val="1228205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964692"/>
            <a:ext cx="6625390" cy="1188720"/>
          </a:xfrm>
        </p:spPr>
        <p:txBody>
          <a:bodyPr/>
          <a:lstStyle/>
          <a:p>
            <a:r>
              <a:rPr lang="en-US" dirty="0" smtClean="0"/>
              <a:t>Pharmacy</a:t>
            </a:r>
            <a:endParaRPr lang="en-US" dirty="0"/>
          </a:p>
        </p:txBody>
      </p:sp>
      <p:pic>
        <p:nvPicPr>
          <p:cNvPr id="4" name="Content Placeholder 3" descr="HSTE Project - &lt;strong&gt;pharmacy&lt;/strong&gt;_tecnicians.jpg - Histor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4869" y="3465096"/>
            <a:ext cx="2352678" cy="2454441"/>
          </a:xfrm>
        </p:spPr>
      </p:pic>
      <p:pic>
        <p:nvPicPr>
          <p:cNvPr id="3" name="Picture 2" descr="ENFERMERÍA - NURSING: agosto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784" y="3705725"/>
            <a:ext cx="2975938" cy="2380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084" y="385012"/>
            <a:ext cx="4139223" cy="29597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05" y="2650458"/>
            <a:ext cx="4265837" cy="3722267"/>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32</a:t>
            </a:fld>
            <a:endParaRPr lang="en-US"/>
          </a:p>
        </p:txBody>
      </p:sp>
    </p:spTree>
    <p:extLst>
      <p:ext uri="{BB962C8B-B14F-4D97-AF65-F5344CB8AC3E}">
        <p14:creationId xmlns:p14="http://schemas.microsoft.com/office/powerpoint/2010/main" val="3003106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wrong with Joe?</a:t>
            </a:r>
            <a:endParaRPr lang="en-US" dirty="0"/>
          </a:p>
        </p:txBody>
      </p:sp>
      <p:sp>
        <p:nvSpPr>
          <p:cNvPr id="3" name="Content Placeholder 2"/>
          <p:cNvSpPr>
            <a:spLocks noGrp="1"/>
          </p:cNvSpPr>
          <p:nvPr>
            <p:ph idx="1"/>
          </p:nvPr>
        </p:nvSpPr>
        <p:spPr/>
        <p:txBody>
          <a:bodyPr/>
          <a:lstStyle/>
          <a:p>
            <a:r>
              <a:rPr lang="en-US" dirty="0" smtClean="0"/>
              <a:t>With everything that Joe presented with, it could have been anything.</a:t>
            </a:r>
          </a:p>
          <a:p>
            <a:endParaRPr lang="en-US" dirty="0" smtClean="0"/>
          </a:p>
          <a:p>
            <a:r>
              <a:rPr lang="en-US" dirty="0" smtClean="0"/>
              <a:t>As Allied Health professionals, we are not the person who diagnoses the patient, </a:t>
            </a:r>
            <a:r>
              <a:rPr lang="en-US" i="1" dirty="0" smtClean="0"/>
              <a:t>that would be the Medical Provider</a:t>
            </a:r>
            <a:r>
              <a:rPr lang="en-US" dirty="0" smtClean="0"/>
              <a:t>.  </a:t>
            </a:r>
          </a:p>
          <a:p>
            <a:r>
              <a:rPr lang="en-US" dirty="0" smtClean="0"/>
              <a:t>We assist the provider with the diagnosis discovery and then the treatment thereof.</a:t>
            </a:r>
            <a:endParaRPr lang="en-US" dirty="0"/>
          </a:p>
        </p:txBody>
      </p:sp>
      <p:sp>
        <p:nvSpPr>
          <p:cNvPr id="4" name="Slide Number Placeholder 3"/>
          <p:cNvSpPr>
            <a:spLocks noGrp="1"/>
          </p:cNvSpPr>
          <p:nvPr>
            <p:ph type="sldNum" sz="quarter" idx="12"/>
          </p:nvPr>
        </p:nvSpPr>
        <p:spPr/>
        <p:txBody>
          <a:bodyPr/>
          <a:lstStyle/>
          <a:p>
            <a:fld id="{AC0B7F07-74B7-4F8A-A59D-65B2EA09E801}" type="slidenum">
              <a:rPr lang="en-US" smtClean="0"/>
              <a:t>33</a:t>
            </a:fld>
            <a:endParaRPr lang="en-US"/>
          </a:p>
        </p:txBody>
      </p:sp>
    </p:spTree>
    <p:extLst>
      <p:ext uri="{BB962C8B-B14F-4D97-AF65-F5344CB8AC3E}">
        <p14:creationId xmlns:p14="http://schemas.microsoft.com/office/powerpoint/2010/main" val="4052856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Spokane Community College?</a:t>
            </a:r>
            <a:endParaRPr lang="en-US" dirty="0"/>
          </a:p>
        </p:txBody>
      </p:sp>
      <p:sp>
        <p:nvSpPr>
          <p:cNvPr id="3" name="Content Placeholder 2"/>
          <p:cNvSpPr>
            <a:spLocks noGrp="1"/>
          </p:cNvSpPr>
          <p:nvPr>
            <p:ph idx="1"/>
          </p:nvPr>
        </p:nvSpPr>
        <p:spPr/>
        <p:txBody>
          <a:bodyPr/>
          <a:lstStyle/>
          <a:p>
            <a:r>
              <a:rPr lang="en-US" dirty="0" smtClean="0"/>
              <a:t>We have a wide assortment of Health Careers to choose from.</a:t>
            </a:r>
          </a:p>
          <a:p>
            <a:r>
              <a:rPr lang="en-US" dirty="0" smtClean="0"/>
              <a:t>We have a very strong reputation in the community as quality programs.</a:t>
            </a:r>
          </a:p>
          <a:p>
            <a:r>
              <a:rPr lang="en-US" dirty="0" smtClean="0"/>
              <a:t>All of our Instructors are specialists in the industry/fields.</a:t>
            </a:r>
          </a:p>
          <a:p>
            <a:r>
              <a:rPr lang="en-US" dirty="0" smtClean="0"/>
              <a:t>Our College is accredited.</a:t>
            </a:r>
          </a:p>
          <a:p>
            <a:r>
              <a:rPr lang="en-US" dirty="0" smtClean="0"/>
              <a:t>Our programs are Nationally Accredited.</a:t>
            </a:r>
          </a:p>
          <a:p>
            <a:endParaRPr lang="en-US" dirty="0" smtClean="0"/>
          </a:p>
          <a:p>
            <a:r>
              <a:rPr lang="en-US" dirty="0" smtClean="0"/>
              <a:t>We help you learn a living that keeps on giving!!</a:t>
            </a:r>
          </a:p>
          <a:p>
            <a:endParaRPr lang="en-US" dirty="0"/>
          </a:p>
        </p:txBody>
      </p:sp>
      <p:sp>
        <p:nvSpPr>
          <p:cNvPr id="4" name="Slide Number Placeholder 3"/>
          <p:cNvSpPr>
            <a:spLocks noGrp="1"/>
          </p:cNvSpPr>
          <p:nvPr>
            <p:ph type="sldNum" sz="quarter" idx="12"/>
          </p:nvPr>
        </p:nvSpPr>
        <p:spPr/>
        <p:txBody>
          <a:bodyPr/>
          <a:lstStyle/>
          <a:p>
            <a:fld id="{AC0B7F07-74B7-4F8A-A59D-65B2EA09E801}" type="slidenum">
              <a:rPr lang="en-US" smtClean="0"/>
              <a:t>34</a:t>
            </a:fld>
            <a:endParaRPr lang="en-US"/>
          </a:p>
        </p:txBody>
      </p:sp>
    </p:spTree>
    <p:extLst>
      <p:ext uri="{BB962C8B-B14F-4D97-AF65-F5344CB8AC3E}">
        <p14:creationId xmlns:p14="http://schemas.microsoft.com/office/powerpoint/2010/main" val="3125585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little note…..</a:t>
            </a:r>
            <a:endParaRPr lang="en-US" dirty="0"/>
          </a:p>
        </p:txBody>
      </p:sp>
      <p:sp>
        <p:nvSpPr>
          <p:cNvPr id="3" name="Content Placeholder 2"/>
          <p:cNvSpPr>
            <a:spLocks noGrp="1"/>
          </p:cNvSpPr>
          <p:nvPr>
            <p:ph idx="1"/>
          </p:nvPr>
        </p:nvSpPr>
        <p:spPr>
          <a:xfrm>
            <a:off x="1491915" y="2638044"/>
            <a:ext cx="9095873" cy="3871040"/>
          </a:xfrm>
        </p:spPr>
        <p:txBody>
          <a:bodyPr>
            <a:normAutofit/>
          </a:bodyPr>
          <a:lstStyle/>
          <a:p>
            <a:r>
              <a:rPr lang="en-US" sz="2000" dirty="0" smtClean="0"/>
              <a:t>While IT may be legal in Washington State, IT is NOT allowed in a clinical setting, or on the college campus.  You may NOT be under the influence while in the learning environment or while practicing your profession.</a:t>
            </a:r>
          </a:p>
          <a:p>
            <a:r>
              <a:rPr lang="en-US" sz="2000" dirty="0" smtClean="0"/>
              <a:t>Clinical sites require </a:t>
            </a:r>
            <a:r>
              <a:rPr lang="en-US" sz="2000" b="1" dirty="0" smtClean="0"/>
              <a:t>drug screenings </a:t>
            </a:r>
            <a:r>
              <a:rPr lang="en-US" sz="2000" dirty="0" smtClean="0"/>
              <a:t>and reserve the right to do random screenings, of all employees and students, while you are on the clinical site.</a:t>
            </a:r>
          </a:p>
          <a:p>
            <a:r>
              <a:rPr lang="en-US" sz="2000" dirty="0" smtClean="0"/>
              <a:t>Background checks are performed frequently.  Our patients are at their most vulnerable state.  We have to make sure that they are protected.  What you may have done in the past, or when you were younger, could keep you out of where you want to go……</a:t>
            </a:r>
            <a:endParaRPr lang="en-US" sz="2000" dirty="0"/>
          </a:p>
        </p:txBody>
      </p:sp>
      <p:sp>
        <p:nvSpPr>
          <p:cNvPr id="4" name="Slide Number Placeholder 3"/>
          <p:cNvSpPr>
            <a:spLocks noGrp="1"/>
          </p:cNvSpPr>
          <p:nvPr>
            <p:ph type="sldNum" sz="quarter" idx="12"/>
          </p:nvPr>
        </p:nvSpPr>
        <p:spPr/>
        <p:txBody>
          <a:bodyPr/>
          <a:lstStyle/>
          <a:p>
            <a:fld id="{AC0B7F07-74B7-4F8A-A59D-65B2EA09E801}" type="slidenum">
              <a:rPr lang="en-US" smtClean="0"/>
              <a:t>35</a:t>
            </a:fld>
            <a:endParaRPr lang="en-US"/>
          </a:p>
        </p:txBody>
      </p:sp>
      <p:pic>
        <p:nvPicPr>
          <p:cNvPr id="5" name="Picture 4" descr="Marijuana Stash Box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671513" y="2857499"/>
            <a:ext cx="820402" cy="971550"/>
          </a:xfrm>
          <a:prstGeom prst="rect">
            <a:avLst/>
          </a:prstGeom>
        </p:spPr>
      </p:pic>
      <p:pic>
        <p:nvPicPr>
          <p:cNvPr id="6" name="Picture 5" descr="IN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326" y="5641657"/>
            <a:ext cx="2857500" cy="1152525"/>
          </a:xfrm>
          <a:prstGeom prst="rect">
            <a:avLst/>
          </a:prstGeom>
        </p:spPr>
      </p:pic>
    </p:spTree>
    <p:extLst>
      <p:ext uri="{BB962C8B-B14F-4D97-AF65-F5344CB8AC3E}">
        <p14:creationId xmlns:p14="http://schemas.microsoft.com/office/powerpoint/2010/main" val="923989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make the process more efficient?</a:t>
            </a:r>
            <a:endParaRPr lang="en-US" dirty="0"/>
          </a:p>
        </p:txBody>
      </p:sp>
      <p:sp>
        <p:nvSpPr>
          <p:cNvPr id="3" name="Content Placeholder 2"/>
          <p:cNvSpPr>
            <a:spLocks noGrp="1"/>
          </p:cNvSpPr>
          <p:nvPr>
            <p:ph idx="1"/>
          </p:nvPr>
        </p:nvSpPr>
        <p:spPr>
          <a:xfrm>
            <a:off x="1564105" y="2638044"/>
            <a:ext cx="8758989" cy="3786819"/>
          </a:xfrm>
        </p:spPr>
        <p:txBody>
          <a:bodyPr>
            <a:normAutofit/>
          </a:bodyPr>
          <a:lstStyle/>
          <a:p>
            <a:r>
              <a:rPr lang="en-US" sz="2000" dirty="0" smtClean="0"/>
              <a:t>Work towards your goals early…….</a:t>
            </a:r>
          </a:p>
          <a:p>
            <a:r>
              <a:rPr lang="en-US" sz="2000" dirty="0" smtClean="0"/>
              <a:t>A&amp;P’s / Sciences (</a:t>
            </a:r>
            <a:r>
              <a:rPr lang="en-US" sz="2000" i="1" dirty="0" smtClean="0"/>
              <a:t>any sciences….within 5 years of program entrance</a:t>
            </a:r>
            <a:r>
              <a:rPr lang="en-US" sz="2000" dirty="0" smtClean="0"/>
              <a:t>)</a:t>
            </a:r>
          </a:p>
          <a:p>
            <a:r>
              <a:rPr lang="en-US" sz="2000" dirty="0" err="1" smtClean="0"/>
              <a:t>Maths</a:t>
            </a:r>
            <a:endParaRPr lang="en-US" sz="2000" dirty="0" smtClean="0"/>
          </a:p>
          <a:p>
            <a:r>
              <a:rPr lang="en-US" sz="2000" dirty="0" smtClean="0"/>
              <a:t>Medical Terminology, Pathophysiology</a:t>
            </a:r>
          </a:p>
          <a:p>
            <a:r>
              <a:rPr lang="en-US" sz="2000" dirty="0" smtClean="0"/>
              <a:t>Volunteer work/community service</a:t>
            </a:r>
          </a:p>
          <a:p>
            <a:r>
              <a:rPr lang="en-US" sz="2000" dirty="0" smtClean="0"/>
              <a:t>CPR  (</a:t>
            </a:r>
            <a:r>
              <a:rPr lang="en-US" sz="2000" i="1" dirty="0" smtClean="0"/>
              <a:t>American Heart Association BLS Provider level</a:t>
            </a:r>
            <a:r>
              <a:rPr lang="en-US" sz="2000" dirty="0" smtClean="0"/>
              <a:t>)</a:t>
            </a:r>
          </a:p>
          <a:p>
            <a:r>
              <a:rPr lang="en-US" sz="2000" dirty="0" smtClean="0"/>
              <a:t>Blood Borne Pathogens (</a:t>
            </a:r>
            <a:r>
              <a:rPr lang="en-US" sz="2000" i="1" dirty="0" smtClean="0"/>
              <a:t>MUST have the certificate for completion stating 7 hours and preferably “WA State KNOW Curriculum”</a:t>
            </a:r>
            <a:r>
              <a:rPr lang="en-US" sz="2000" dirty="0" smtClean="0"/>
              <a:t>)</a:t>
            </a:r>
          </a:p>
          <a:p>
            <a:endParaRPr lang="en-US" sz="2000" dirty="0"/>
          </a:p>
        </p:txBody>
      </p:sp>
      <p:sp>
        <p:nvSpPr>
          <p:cNvPr id="4" name="Slide Number Placeholder 3"/>
          <p:cNvSpPr>
            <a:spLocks noGrp="1"/>
          </p:cNvSpPr>
          <p:nvPr>
            <p:ph type="sldNum" sz="quarter" idx="12"/>
          </p:nvPr>
        </p:nvSpPr>
        <p:spPr/>
        <p:txBody>
          <a:bodyPr/>
          <a:lstStyle/>
          <a:p>
            <a:fld id="{AC0B7F07-74B7-4F8A-A59D-65B2EA09E801}" type="slidenum">
              <a:rPr lang="en-US" smtClean="0"/>
              <a:t>36</a:t>
            </a:fld>
            <a:endParaRPr lang="en-US"/>
          </a:p>
        </p:txBody>
      </p:sp>
    </p:spTree>
    <p:extLst>
      <p:ext uri="{BB962C8B-B14F-4D97-AF65-F5344CB8AC3E}">
        <p14:creationId xmlns:p14="http://schemas.microsoft.com/office/powerpoint/2010/main" val="3158632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2800" dirty="0" smtClean="0"/>
              <a:t>Thank you for listening!</a:t>
            </a:r>
          </a:p>
          <a:p>
            <a:r>
              <a:rPr lang="en-US" sz="2800" dirty="0" smtClean="0"/>
              <a:t>We hope to see you in one of our programs in </a:t>
            </a:r>
            <a:r>
              <a:rPr lang="en-US" sz="2800" smtClean="0"/>
              <a:t>the future!!</a:t>
            </a:r>
            <a:endParaRPr lang="en-US" sz="2800" dirty="0"/>
          </a:p>
        </p:txBody>
      </p:sp>
      <p:sp>
        <p:nvSpPr>
          <p:cNvPr id="4" name="Slide Number Placeholder 3"/>
          <p:cNvSpPr>
            <a:spLocks noGrp="1"/>
          </p:cNvSpPr>
          <p:nvPr>
            <p:ph type="sldNum" sz="quarter" idx="12"/>
          </p:nvPr>
        </p:nvSpPr>
        <p:spPr/>
        <p:txBody>
          <a:bodyPr/>
          <a:lstStyle/>
          <a:p>
            <a:fld id="{AC0B7F07-74B7-4F8A-A59D-65B2EA09E801}" type="slidenum">
              <a:rPr lang="en-US" smtClean="0"/>
              <a:t>37</a:t>
            </a:fld>
            <a:endParaRPr lang="en-US"/>
          </a:p>
        </p:txBody>
      </p:sp>
    </p:spTree>
    <p:extLst>
      <p:ext uri="{BB962C8B-B14F-4D97-AF65-F5344CB8AC3E}">
        <p14:creationId xmlns:p14="http://schemas.microsoft.com/office/powerpoint/2010/main" val="299072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Joe</a:t>
            </a:r>
            <a:endParaRPr lang="en-US" dirty="0"/>
          </a:p>
        </p:txBody>
      </p:sp>
      <p:sp>
        <p:nvSpPr>
          <p:cNvPr id="3" name="Content Placeholder 2"/>
          <p:cNvSpPr>
            <a:spLocks noGrp="1"/>
          </p:cNvSpPr>
          <p:nvPr>
            <p:ph idx="1"/>
          </p:nvPr>
        </p:nvSpPr>
        <p:spPr>
          <a:xfrm>
            <a:off x="838200" y="1690688"/>
            <a:ext cx="10515600" cy="4486275"/>
          </a:xfrm>
        </p:spPr>
        <p:txBody>
          <a:bodyPr/>
          <a:lstStyle/>
          <a:p>
            <a:endParaRPr lang="en-US" dirty="0" smtClean="0"/>
          </a:p>
          <a:p>
            <a:endParaRPr lang="en-US" dirty="0"/>
          </a:p>
          <a:p>
            <a:r>
              <a:rPr lang="en-US" dirty="0" smtClean="0"/>
              <a:t>Our future patient, Joe Smith, has been experiencing dizziness, has been more forgetful than normal, has been experiencing abdominal pains as well as pains/cramps in his legs, he seems tired all the time, has had frequent headaches and occasional difficulty breathing.</a:t>
            </a:r>
          </a:p>
          <a:p>
            <a:endParaRPr lang="en-US" dirty="0"/>
          </a:p>
          <a:p>
            <a:r>
              <a:rPr lang="en-US" dirty="0" smtClean="0"/>
              <a:t>He thinks it is due to age, maybe the flu, maybe allergies and he should really eat better.</a:t>
            </a:r>
          </a:p>
          <a:p>
            <a:r>
              <a:rPr lang="en-US" dirty="0" smtClean="0"/>
              <a:t>So….like the majority of US citizens…….he downplays his problems…….doesn’t set regular check ups with his doctors (just doesn’t have the time)…………and moves on with everyday life.</a:t>
            </a:r>
          </a:p>
          <a:p>
            <a:pPr marL="0" indent="0">
              <a:buNone/>
            </a:pPr>
            <a:endParaRPr lang="en-US" dirty="0" smtClean="0"/>
          </a:p>
          <a:p>
            <a:r>
              <a:rPr lang="en-US" dirty="0" smtClean="0"/>
              <a:t>That is….until “something happens”.     </a:t>
            </a:r>
            <a:endParaRPr lang="en-US" dirty="0"/>
          </a:p>
        </p:txBody>
      </p:sp>
      <p:sp>
        <p:nvSpPr>
          <p:cNvPr id="4" name="Slide Number Placeholder 3"/>
          <p:cNvSpPr>
            <a:spLocks noGrp="1"/>
          </p:cNvSpPr>
          <p:nvPr>
            <p:ph type="sldNum" sz="quarter" idx="12"/>
          </p:nvPr>
        </p:nvSpPr>
        <p:spPr/>
        <p:txBody>
          <a:bodyPr/>
          <a:lstStyle/>
          <a:p>
            <a:fld id="{AC0B7F07-74B7-4F8A-A59D-65B2EA09E801}" type="slidenum">
              <a:rPr lang="en-US" smtClean="0"/>
              <a:t>4</a:t>
            </a:fld>
            <a:endParaRPr lang="en-US"/>
          </a:p>
        </p:txBody>
      </p:sp>
    </p:spTree>
    <p:extLst>
      <p:ext uri="{BB962C8B-B14F-4D97-AF65-F5344CB8AC3E}">
        <p14:creationId xmlns:p14="http://schemas.microsoft.com/office/powerpoint/2010/main" val="1361949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(DA and EFDA)</a:t>
            </a:r>
            <a:endParaRPr lang="en-US" dirty="0"/>
          </a:p>
        </p:txBody>
      </p:sp>
      <p:sp>
        <p:nvSpPr>
          <p:cNvPr id="3" name="Content Placeholder 2"/>
          <p:cNvSpPr>
            <a:spLocks noGrp="1"/>
          </p:cNvSpPr>
          <p:nvPr>
            <p:ph idx="1"/>
          </p:nvPr>
        </p:nvSpPr>
        <p:spPr/>
        <p:txBody>
          <a:bodyPr/>
          <a:lstStyle/>
          <a:p>
            <a:r>
              <a:rPr lang="en-US" dirty="0" smtClean="0"/>
              <a:t>A toothache finally drives Joe over the edge and he heads </a:t>
            </a:r>
            <a:r>
              <a:rPr lang="en-US" dirty="0" smtClean="0"/>
              <a:t>to the Dentist to have a check up and a cavity filled.  </a:t>
            </a:r>
          </a:p>
          <a:p>
            <a:r>
              <a:rPr lang="en-US" dirty="0" smtClean="0"/>
              <a:t>The </a:t>
            </a:r>
            <a:r>
              <a:rPr lang="en-US" b="1" dirty="0" smtClean="0"/>
              <a:t>Dental Assistant </a:t>
            </a:r>
            <a:r>
              <a:rPr lang="en-US" dirty="0" smtClean="0"/>
              <a:t>seats him in the room.  Takes a brief history and gets his annual x-rays completed.</a:t>
            </a:r>
          </a:p>
        </p:txBody>
      </p:sp>
      <p:pic>
        <p:nvPicPr>
          <p:cNvPr id="4" name="Picture 3" descr="Taking X-rays | &lt;strong&gt;Dental&lt;/strong&gt; &lt;strong&gt;assistants&lt;/strong&gt; help dentists, schedule pa…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5974" y="3943590"/>
            <a:ext cx="4932948" cy="2779295"/>
          </a:xfrm>
          <a:prstGeom prst="rect">
            <a:avLst/>
          </a:prstGeom>
        </p:spPr>
      </p:pic>
      <p:pic>
        <p:nvPicPr>
          <p:cNvPr id="5" name="Picture 4" descr="Dutch scrap surveillance law over privacy concerns – Boing Bo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4189035"/>
            <a:ext cx="2341345" cy="2059806"/>
          </a:xfrm>
          <a:prstGeom prst="rect">
            <a:avLst/>
          </a:prstGeom>
        </p:spPr>
      </p:pic>
      <p:sp>
        <p:nvSpPr>
          <p:cNvPr id="6" name="Slide Number Placeholder 5"/>
          <p:cNvSpPr>
            <a:spLocks noGrp="1"/>
          </p:cNvSpPr>
          <p:nvPr>
            <p:ph type="sldNum" sz="quarter" idx="12"/>
          </p:nvPr>
        </p:nvSpPr>
        <p:spPr/>
        <p:txBody>
          <a:bodyPr/>
          <a:lstStyle/>
          <a:p>
            <a:fld id="{AC0B7F07-74B7-4F8A-A59D-65B2EA09E801}" type="slidenum">
              <a:rPr lang="en-US" smtClean="0"/>
              <a:t>5</a:t>
            </a:fld>
            <a:endParaRPr lang="en-US"/>
          </a:p>
        </p:txBody>
      </p:sp>
    </p:spTree>
    <p:extLst>
      <p:ext uri="{BB962C8B-B14F-4D97-AF65-F5344CB8AC3E}">
        <p14:creationId xmlns:p14="http://schemas.microsoft.com/office/powerpoint/2010/main" val="3598942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4128"/>
          </a:xfrm>
        </p:spPr>
        <p:txBody>
          <a:bodyPr>
            <a:normAutofit/>
          </a:bodyPr>
          <a:lstStyle/>
          <a:p>
            <a:r>
              <a:rPr lang="en-US" dirty="0" smtClean="0"/>
              <a:t>Dental</a:t>
            </a:r>
            <a:endParaRPr lang="en-US" dirty="0"/>
          </a:p>
        </p:txBody>
      </p:sp>
      <p:sp>
        <p:nvSpPr>
          <p:cNvPr id="3" name="Content Placeholder 2"/>
          <p:cNvSpPr>
            <a:spLocks noGrp="1"/>
          </p:cNvSpPr>
          <p:nvPr>
            <p:ph idx="1"/>
          </p:nvPr>
        </p:nvSpPr>
        <p:spPr>
          <a:xfrm>
            <a:off x="838200" y="1383632"/>
            <a:ext cx="10515600" cy="4793331"/>
          </a:xfrm>
        </p:spPr>
        <p:txBody>
          <a:bodyPr/>
          <a:lstStyle/>
          <a:p>
            <a:r>
              <a:rPr lang="en-US" dirty="0"/>
              <a:t>The </a:t>
            </a:r>
            <a:r>
              <a:rPr lang="en-US" b="1" dirty="0"/>
              <a:t>EFDA</a:t>
            </a:r>
            <a:r>
              <a:rPr lang="en-US" dirty="0"/>
              <a:t> then asks more questions about his history, takes his blood pressure and does head and neck exam.  Seeing that his vitals are stable, the EFDA goes ahead </a:t>
            </a:r>
            <a:r>
              <a:rPr lang="en-US" dirty="0" smtClean="0"/>
              <a:t>and completes placing the filling.</a:t>
            </a:r>
            <a:endParaRPr lang="en-US" dirty="0"/>
          </a:p>
          <a:p>
            <a:endParaRPr lang="en-US" dirty="0"/>
          </a:p>
        </p:txBody>
      </p:sp>
      <p:pic>
        <p:nvPicPr>
          <p:cNvPr id="4" name="Picture 3" descr="&lt;strong&gt;Dental Exam&lt;/strong&gt; | Maj. Rupande Patel, a &lt;strong&gt;dentist&lt;/strong&gt; assigned to the …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959767"/>
            <a:ext cx="8128000" cy="3493503"/>
          </a:xfrm>
          <a:prstGeom prst="rect">
            <a:avLst/>
          </a:prstGeom>
        </p:spPr>
      </p:pic>
      <p:sp>
        <p:nvSpPr>
          <p:cNvPr id="5" name="Slide Number Placeholder 4"/>
          <p:cNvSpPr>
            <a:spLocks noGrp="1"/>
          </p:cNvSpPr>
          <p:nvPr>
            <p:ph type="sldNum" sz="quarter" idx="12"/>
          </p:nvPr>
        </p:nvSpPr>
        <p:spPr/>
        <p:txBody>
          <a:bodyPr/>
          <a:lstStyle/>
          <a:p>
            <a:fld id="{AC0B7F07-74B7-4F8A-A59D-65B2EA09E801}" type="slidenum">
              <a:rPr lang="en-US" smtClean="0"/>
              <a:t>6</a:t>
            </a:fld>
            <a:endParaRPr lang="en-US"/>
          </a:p>
        </p:txBody>
      </p:sp>
    </p:spTree>
    <p:extLst>
      <p:ext uri="{BB962C8B-B14F-4D97-AF65-F5344CB8AC3E}">
        <p14:creationId xmlns:p14="http://schemas.microsoft.com/office/powerpoint/2010/main" val="2655908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0730"/>
          </a:xfrm>
        </p:spPr>
        <p:txBody>
          <a:bodyPr>
            <a:normAutofit/>
          </a:bodyPr>
          <a:lstStyle/>
          <a:p>
            <a:r>
              <a:rPr lang="en-US" dirty="0" smtClean="0"/>
              <a:t>Dental</a:t>
            </a:r>
            <a:endParaRPr lang="en-US" dirty="0"/>
          </a:p>
        </p:txBody>
      </p:sp>
      <p:sp>
        <p:nvSpPr>
          <p:cNvPr id="3" name="Content Placeholder 2"/>
          <p:cNvSpPr>
            <a:spLocks noGrp="1"/>
          </p:cNvSpPr>
          <p:nvPr>
            <p:ph idx="1"/>
          </p:nvPr>
        </p:nvSpPr>
        <p:spPr>
          <a:xfrm>
            <a:off x="838200" y="1503947"/>
            <a:ext cx="10515600" cy="4673016"/>
          </a:xfrm>
        </p:spPr>
        <p:txBody>
          <a:bodyPr/>
          <a:lstStyle/>
          <a:p>
            <a:r>
              <a:rPr lang="en-US" dirty="0" smtClean="0"/>
              <a:t>After the filling is placed, the </a:t>
            </a:r>
            <a:r>
              <a:rPr lang="en-US" dirty="0"/>
              <a:t>dentist comes in </a:t>
            </a:r>
            <a:r>
              <a:rPr lang="en-US" dirty="0" smtClean="0"/>
              <a:t>to </a:t>
            </a:r>
            <a:r>
              <a:rPr lang="en-US" dirty="0"/>
              <a:t>inspect Joe’s mouth.  Joe is complaining of not feeling well.  His vitals have changed a bit, </a:t>
            </a:r>
            <a:r>
              <a:rPr lang="en-US" dirty="0" smtClean="0"/>
              <a:t>but he is still stable, so </a:t>
            </a:r>
            <a:r>
              <a:rPr lang="en-US" dirty="0"/>
              <a:t>the concerned Dentist sends him to visit his GP</a:t>
            </a:r>
            <a:r>
              <a:rPr lang="en-US" dirty="0" smtClean="0"/>
              <a:t>.</a:t>
            </a:r>
          </a:p>
          <a:p>
            <a:pPr marL="0" indent="0">
              <a:buNone/>
            </a:pPr>
            <a:endParaRPr lang="en-US" dirty="0"/>
          </a:p>
          <a:p>
            <a:endParaRPr lang="en-US" dirty="0"/>
          </a:p>
        </p:txBody>
      </p:sp>
      <p:pic>
        <p:nvPicPr>
          <p:cNvPr id="4" name="Picture 3" descr="Tandart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4804" y="2649329"/>
            <a:ext cx="4888832" cy="3705726"/>
          </a:xfrm>
          <a:prstGeom prst="rect">
            <a:avLst/>
          </a:prstGeom>
        </p:spPr>
      </p:pic>
      <p:pic>
        <p:nvPicPr>
          <p:cNvPr id="5" name="Picture 4" descr="Check Your High &lt;strong&gt;Blood Pressure&lt;/strong&gt; Supervision | Stopping High &lt;strong&gt;Blood Pressure&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89" y="3132471"/>
            <a:ext cx="3095625" cy="3095625"/>
          </a:xfrm>
          <a:prstGeom prst="rect">
            <a:avLst/>
          </a:prstGeom>
        </p:spPr>
      </p:pic>
      <p:sp>
        <p:nvSpPr>
          <p:cNvPr id="6" name="Slide Number Placeholder 5"/>
          <p:cNvSpPr>
            <a:spLocks noGrp="1"/>
          </p:cNvSpPr>
          <p:nvPr>
            <p:ph type="sldNum" sz="quarter" idx="12"/>
          </p:nvPr>
        </p:nvSpPr>
        <p:spPr/>
        <p:txBody>
          <a:bodyPr/>
          <a:lstStyle/>
          <a:p>
            <a:fld id="{AC0B7F07-74B7-4F8A-A59D-65B2EA09E801}" type="slidenum">
              <a:rPr lang="en-US" smtClean="0"/>
              <a:t>7</a:t>
            </a:fld>
            <a:endParaRPr lang="en-US"/>
          </a:p>
        </p:txBody>
      </p:sp>
    </p:spTree>
    <p:extLst>
      <p:ext uri="{BB962C8B-B14F-4D97-AF65-F5344CB8AC3E}">
        <p14:creationId xmlns:p14="http://schemas.microsoft.com/office/powerpoint/2010/main" val="338012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(Medical Assistant)</a:t>
            </a:r>
            <a:endParaRPr lang="en-US" dirty="0"/>
          </a:p>
        </p:txBody>
      </p:sp>
      <p:sp>
        <p:nvSpPr>
          <p:cNvPr id="3" name="Content Placeholder 2"/>
          <p:cNvSpPr>
            <a:spLocks noGrp="1"/>
          </p:cNvSpPr>
          <p:nvPr>
            <p:ph idx="1"/>
          </p:nvPr>
        </p:nvSpPr>
        <p:spPr>
          <a:xfrm>
            <a:off x="838200" y="1690689"/>
            <a:ext cx="10515600" cy="4486274"/>
          </a:xfrm>
        </p:spPr>
        <p:txBody>
          <a:bodyPr/>
          <a:lstStyle/>
          <a:p>
            <a:endParaRPr lang="en-US" dirty="0" smtClean="0"/>
          </a:p>
          <a:p>
            <a:endParaRPr lang="en-US" dirty="0"/>
          </a:p>
          <a:p>
            <a:r>
              <a:rPr lang="en-US" dirty="0" smtClean="0"/>
              <a:t>Joe makes an appointment and heads in to see his General Physician/Family Physician.  </a:t>
            </a:r>
          </a:p>
          <a:p>
            <a:r>
              <a:rPr lang="en-US" dirty="0" smtClean="0"/>
              <a:t>The Medical Assistant escorts Joe back to the exam room.   Once in the room, the MA prepares Joe for his exam by:   taking a brief history of his current “illness” and charts his vitals……                                                                  height, weight, BP, pulse,  respirations, physical appearance and responses.</a:t>
            </a:r>
          </a:p>
          <a:p>
            <a:endParaRPr lang="en-US" dirty="0" smtClean="0"/>
          </a:p>
        </p:txBody>
      </p:sp>
      <p:pic>
        <p:nvPicPr>
          <p:cNvPr id="5" name="Picture 4" descr="Image result for medical assistant"/>
          <p:cNvPicPr/>
          <p:nvPr/>
        </p:nvPicPr>
        <p:blipFill>
          <a:blip r:embed="rId2">
            <a:extLst>
              <a:ext uri="{28A0092B-C50C-407E-A947-70E740481C1C}">
                <a14:useLocalDpi xmlns:a14="http://schemas.microsoft.com/office/drawing/2010/main" val="0"/>
              </a:ext>
            </a:extLst>
          </a:blip>
          <a:srcRect/>
          <a:stretch>
            <a:fillRect/>
          </a:stretch>
        </p:blipFill>
        <p:spPr bwMode="auto">
          <a:xfrm>
            <a:off x="5744327" y="3933826"/>
            <a:ext cx="4808621" cy="2586790"/>
          </a:xfrm>
          <a:prstGeom prst="rect">
            <a:avLst/>
          </a:prstGeom>
          <a:noFill/>
          <a:ln>
            <a:noFill/>
          </a:ln>
        </p:spPr>
      </p:pic>
      <p:pic>
        <p:nvPicPr>
          <p:cNvPr id="6" name="Picture 5" descr="Image result for medical assista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194777"/>
            <a:ext cx="4105275" cy="2218055"/>
          </a:xfrm>
          <a:prstGeom prst="rect">
            <a:avLst/>
          </a:prstGeom>
          <a:noFill/>
          <a:ln>
            <a:noFill/>
          </a:ln>
        </p:spPr>
      </p:pic>
      <p:sp>
        <p:nvSpPr>
          <p:cNvPr id="4" name="Slide Number Placeholder 3"/>
          <p:cNvSpPr>
            <a:spLocks noGrp="1"/>
          </p:cNvSpPr>
          <p:nvPr>
            <p:ph type="sldNum" sz="quarter" idx="12"/>
          </p:nvPr>
        </p:nvSpPr>
        <p:spPr/>
        <p:txBody>
          <a:bodyPr/>
          <a:lstStyle/>
          <a:p>
            <a:fld id="{AC0B7F07-74B7-4F8A-A59D-65B2EA09E801}" type="slidenum">
              <a:rPr lang="en-US" smtClean="0"/>
              <a:t>8</a:t>
            </a:fld>
            <a:endParaRPr lang="en-US"/>
          </a:p>
        </p:txBody>
      </p:sp>
    </p:spTree>
    <p:extLst>
      <p:ext uri="{BB962C8B-B14F-4D97-AF65-F5344CB8AC3E}">
        <p14:creationId xmlns:p14="http://schemas.microsoft.com/office/powerpoint/2010/main" val="2651422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Vitals</a:t>
            </a:r>
            <a:endParaRPr lang="en-US" dirty="0"/>
          </a:p>
        </p:txBody>
      </p:sp>
      <p:pic>
        <p:nvPicPr>
          <p:cNvPr id="4" name="Content Placeholder 3" descr="LA EDUCACION FISICA SEGUN TRISTAN: LAS COSAS DEL CO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8741" y="2983992"/>
            <a:ext cx="2828675" cy="2787140"/>
          </a:xfrm>
        </p:spPr>
      </p:pic>
      <p:pic>
        <p:nvPicPr>
          <p:cNvPr id="5" name="Picture 4" descr="shs-bio-6th-Wood - Topic 15-Blood Pressure, Heart Rate &amp; Pulmonary &amp; Systemic Circul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511" y="2712880"/>
            <a:ext cx="2874294" cy="3360861"/>
          </a:xfrm>
          <a:prstGeom prst="rect">
            <a:avLst/>
          </a:prstGeom>
        </p:spPr>
      </p:pic>
      <p:pic>
        <p:nvPicPr>
          <p:cNvPr id="6" name="Picture 5" descr="Free Stock Photo 6888 Man standing barefoot on a bathroom scale | freeimagesli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790" y="752335"/>
            <a:ext cx="2827421" cy="2444015"/>
          </a:xfrm>
          <a:prstGeom prst="rect">
            <a:avLst/>
          </a:prstGeom>
        </p:spPr>
      </p:pic>
      <p:pic>
        <p:nvPicPr>
          <p:cNvPr id="7" name="Picture 6" descr="Clipart - &lt;strong&gt;Height&lt;/strong&gt; &lt;strong&gt;measurement&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4258" y="2182691"/>
            <a:ext cx="2200625" cy="2111830"/>
          </a:xfrm>
          <a:prstGeom prst="rect">
            <a:avLst/>
          </a:prstGeom>
        </p:spPr>
      </p:pic>
      <p:pic>
        <p:nvPicPr>
          <p:cNvPr id="8" name="Picture 7" descr="bilateralstrokedysphagia - Clinical Assessmen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1537" y="549402"/>
            <a:ext cx="2371725" cy="2019300"/>
          </a:xfrm>
          <a:prstGeom prst="rect">
            <a:avLst/>
          </a:prstGeom>
        </p:spPr>
      </p:pic>
      <p:pic>
        <p:nvPicPr>
          <p:cNvPr id="9" name="Picture 8" descr="Image result for medical assistan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250" y="4323800"/>
            <a:ext cx="4037676" cy="2233411"/>
          </a:xfrm>
          <a:prstGeom prst="rect">
            <a:avLst/>
          </a:prstGeom>
          <a:noFill/>
          <a:ln>
            <a:noFill/>
          </a:ln>
        </p:spPr>
      </p:pic>
      <p:sp>
        <p:nvSpPr>
          <p:cNvPr id="3" name="Slide Number Placeholder 2"/>
          <p:cNvSpPr>
            <a:spLocks noGrp="1"/>
          </p:cNvSpPr>
          <p:nvPr>
            <p:ph type="sldNum" sz="quarter" idx="12"/>
          </p:nvPr>
        </p:nvSpPr>
        <p:spPr/>
        <p:txBody>
          <a:bodyPr/>
          <a:lstStyle/>
          <a:p>
            <a:fld id="{AC0B7F07-74B7-4F8A-A59D-65B2EA09E801}" type="slidenum">
              <a:rPr lang="en-US" smtClean="0"/>
              <a:t>9</a:t>
            </a:fld>
            <a:endParaRPr lang="en-US"/>
          </a:p>
        </p:txBody>
      </p:sp>
    </p:spTree>
    <p:extLst>
      <p:ext uri="{BB962C8B-B14F-4D97-AF65-F5344CB8AC3E}">
        <p14:creationId xmlns:p14="http://schemas.microsoft.com/office/powerpoint/2010/main" val="960566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533</TotalTime>
  <Words>1810</Words>
  <Application>Microsoft Office PowerPoint</Application>
  <PresentationFormat>Widescreen</PresentationFormat>
  <Paragraphs>161</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Gill Sans MT</vt:lpstr>
      <vt:lpstr>Parcel</vt:lpstr>
      <vt:lpstr>Patient Follow Through </vt:lpstr>
      <vt:lpstr>Patient Care Team</vt:lpstr>
      <vt:lpstr>Meet Joe</vt:lpstr>
      <vt:lpstr>About Joe</vt:lpstr>
      <vt:lpstr>Dental (DA and EFDA)</vt:lpstr>
      <vt:lpstr>Dental</vt:lpstr>
      <vt:lpstr>Dental</vt:lpstr>
      <vt:lpstr>MA (Medical Assistant)</vt:lpstr>
      <vt:lpstr>Vitals</vt:lpstr>
      <vt:lpstr>PowerPoint Presentation</vt:lpstr>
      <vt:lpstr>DMS  (Diagnostic Medical Sonography)</vt:lpstr>
      <vt:lpstr>Abdominal ultrasounds</vt:lpstr>
      <vt:lpstr>PowerPoint Presentation</vt:lpstr>
      <vt:lpstr>EMT (Emergency Medical Technician)</vt:lpstr>
      <vt:lpstr>EMT (employed as an Emergency Room Technician)</vt:lpstr>
      <vt:lpstr>EKG Tech</vt:lpstr>
      <vt:lpstr>Echocardiography (Non Invasive Cardiovascular)</vt:lpstr>
      <vt:lpstr>Echo lab</vt:lpstr>
      <vt:lpstr>Vascular (Vascular Technology)</vt:lpstr>
      <vt:lpstr>Vascular lab</vt:lpstr>
      <vt:lpstr>ICT (Invasive Cardiovascular Technologist)</vt:lpstr>
      <vt:lpstr>Cath lab</vt:lpstr>
      <vt:lpstr>Radiology Technology (X-ray Tech)</vt:lpstr>
      <vt:lpstr>Radiology Department</vt:lpstr>
      <vt:lpstr>Surgical Technology (Surgical Technologist) </vt:lpstr>
      <vt:lpstr>Surgery</vt:lpstr>
      <vt:lpstr>Respiratory (Respiratory Therapist) Bachelor of Applied Science </vt:lpstr>
      <vt:lpstr>Respiratory Care</vt:lpstr>
      <vt:lpstr>Radiology Technology (X-ray Tech)</vt:lpstr>
      <vt:lpstr>Nursing</vt:lpstr>
      <vt:lpstr>Pharmacy Technician</vt:lpstr>
      <vt:lpstr>Pharmacy</vt:lpstr>
      <vt:lpstr>What was wrong with Joe?</vt:lpstr>
      <vt:lpstr>Why Spokane Community College?</vt:lpstr>
      <vt:lpstr>Just a little note…..</vt:lpstr>
      <vt:lpstr>What can you do to make the process more efficient?</vt:lpstr>
      <vt:lpstr>Questions?</vt:lpstr>
    </vt:vector>
  </TitlesOfParts>
  <Company>Community Colleges of Spokane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Follow Through</dc:title>
  <dc:creator>Tschritter, Sandi</dc:creator>
  <cp:lastModifiedBy>Scheid, Becky</cp:lastModifiedBy>
  <cp:revision>49</cp:revision>
  <dcterms:created xsi:type="dcterms:W3CDTF">2018-03-21T16:47:10Z</dcterms:created>
  <dcterms:modified xsi:type="dcterms:W3CDTF">2018-10-09T16:05:23Z</dcterms:modified>
</cp:coreProperties>
</file>